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</p:sldIdLst>
  <p:sldSz cy="5143500" cx="9144000"/>
  <p:notesSz cx="6858000" cy="9144000"/>
  <p:embeddedFontLst>
    <p:embeddedFont>
      <p:font typeface="Roboto Slab"/>
      <p:regular r:id="rId19"/>
      <p:bold r:id="rId20"/>
    </p:embeddedFont>
    <p:embeddedFont>
      <p:font typeface="Roboto"/>
      <p:regular r:id="rId21"/>
      <p:bold r:id="rId22"/>
      <p:italic r:id="rId23"/>
      <p:boldItalic r:id="rId24"/>
    </p:embeddedFont>
    <p:embeddedFont>
      <p:font typeface="Playfair Display"/>
      <p:regular r:id="rId25"/>
      <p:bold r:id="rId26"/>
      <p:italic r:id="rId27"/>
      <p:boldItalic r:id="rId2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A6B40928-33D4-4B00-882C-5C3D5F4426E2}">
  <a:tblStyle styleId="{A6B40928-33D4-4B00-882C-5C3D5F4426E2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RobotoSlab-bold.fntdata"/><Relationship Id="rId22" Type="http://schemas.openxmlformats.org/officeDocument/2006/relationships/font" Target="fonts/Roboto-bold.fntdata"/><Relationship Id="rId21" Type="http://schemas.openxmlformats.org/officeDocument/2006/relationships/font" Target="fonts/Roboto-regular.fntdata"/><Relationship Id="rId24" Type="http://schemas.openxmlformats.org/officeDocument/2006/relationships/font" Target="fonts/Roboto-boldItalic.fntdata"/><Relationship Id="rId23" Type="http://schemas.openxmlformats.org/officeDocument/2006/relationships/font" Target="fonts/Roboto-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6" Type="http://schemas.openxmlformats.org/officeDocument/2006/relationships/font" Target="fonts/PlayfairDisplay-bold.fntdata"/><Relationship Id="rId25" Type="http://schemas.openxmlformats.org/officeDocument/2006/relationships/font" Target="fonts/PlayfairDisplay-regular.fntdata"/><Relationship Id="rId28" Type="http://schemas.openxmlformats.org/officeDocument/2006/relationships/font" Target="fonts/PlayfairDisplay-boldItalic.fntdata"/><Relationship Id="rId27" Type="http://schemas.openxmlformats.org/officeDocument/2006/relationships/font" Target="fonts/PlayfairDisplay-italic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font" Target="fonts/RobotoSlab-regular.fntdata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2a639096450_0_1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2a639096450_0_1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2a639096450_0_1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2a639096450_0_1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2a639096450_0_18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2a639096450_0_1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2a639096450_0_3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2a639096450_0_3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2a639096450_0_15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2a639096450_0_1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2a639096450_0_18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2a639096450_0_1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2a639096450_0_16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2a639096450_0_1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2a639096450_0_19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2a639096450_0_1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graph shows a bump in enrollment for the 23/24 and 24/25 school years. This relates to the implementation of the free General Education preschool program and assumes full implementation in the 24/25 school year.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S-2 Background - Prior to the implementation of S-2, the district’s funding was frozen at the saem level as 2010. Part of the stated purpose of S-2 was to phase out “overfunding” of districts that have experienced reductions in enrollment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2a639096450_0_3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2a639096450_0_3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Staff reductions have been taken over time to account for reduced enrollment, either through attrition or reduction in force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One Assistant Principal position was eliminated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Deteaming of 8th grade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For 24/25 - 556 in grades 6-8 and 177 in grade 5, if combined would be 733 which is similar to the number of students that attended the middle school in 18/19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2a639096450_0_2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2a639096450_0_2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Staff reductions have been taken over time to account for reduced enrollment, either through attrition or reduction in force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Electives are being reviewed to determine the frequency with which they will run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Over the implementation of S-2, extracurricular programs were reduced and then reimplemented in order to ensure that a variety of opportunities are available to students</a:t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2a639096450_0_1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2a639096450_0_1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1524800" y="672606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1" name="Google Shape;11;p2"/>
          <p:cNvSpPr/>
          <p:nvPr/>
        </p:nvSpPr>
        <p:spPr>
          <a:xfrm rot="10800000">
            <a:off x="6537563" y="3342925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cxnSp>
        <p:nvCxnSpPr>
          <p:cNvPr id="12" name="Google Shape;12;p2"/>
          <p:cNvCxnSpPr/>
          <p:nvPr/>
        </p:nvCxnSpPr>
        <p:spPr>
          <a:xfrm>
            <a:off x="4359602" y="281746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" name="Google Shape;13;p2"/>
          <p:cNvSpPr txBox="1"/>
          <p:nvPr>
            <p:ph type="ctrTitle"/>
          </p:nvPr>
        </p:nvSpPr>
        <p:spPr>
          <a:xfrm>
            <a:off x="1680302" y="1188925"/>
            <a:ext cx="5783400" cy="14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14" name="Google Shape;14;p2"/>
          <p:cNvSpPr txBox="1"/>
          <p:nvPr>
            <p:ph idx="1" type="subTitle"/>
          </p:nvPr>
        </p:nvSpPr>
        <p:spPr>
          <a:xfrm>
            <a:off x="1680302" y="3049450"/>
            <a:ext cx="5783400" cy="9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1"/>
          <p:cNvSpPr/>
          <p:nvPr/>
        </p:nvSpPr>
        <p:spPr>
          <a:xfrm>
            <a:off x="150" y="5076825"/>
            <a:ext cx="9143700" cy="66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p11"/>
          <p:cNvSpPr txBox="1"/>
          <p:nvPr>
            <p:ph hasCustomPrompt="1" type="title"/>
          </p:nvPr>
        </p:nvSpPr>
        <p:spPr>
          <a:xfrm>
            <a:off x="387900" y="1152450"/>
            <a:ext cx="8368200" cy="15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5" name="Google Shape;55;p11"/>
          <p:cNvSpPr txBox="1"/>
          <p:nvPr>
            <p:ph idx="1" type="body"/>
          </p:nvPr>
        </p:nvSpPr>
        <p:spPr>
          <a:xfrm>
            <a:off x="387900" y="2919450"/>
            <a:ext cx="83682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6" name="Google Shape;56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3"/>
          <p:cNvCxnSpPr/>
          <p:nvPr/>
        </p:nvCxnSpPr>
        <p:spPr>
          <a:xfrm>
            <a:off x="4359602" y="281746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8" name="Google Shape;18;p3"/>
          <p:cNvSpPr txBox="1"/>
          <p:nvPr>
            <p:ph type="title"/>
          </p:nvPr>
        </p:nvSpPr>
        <p:spPr>
          <a:xfrm>
            <a:off x="480750" y="1764950"/>
            <a:ext cx="8222100" cy="907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9" name="Google Shape;19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Google Shape;21;p4"/>
          <p:cNvCxnSpPr/>
          <p:nvPr/>
        </p:nvCxnSpPr>
        <p:spPr>
          <a:xfrm>
            <a:off x="492563" y="126028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2" name="Google Shape;22;p4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Google Shape;26;p5"/>
          <p:cNvCxnSpPr/>
          <p:nvPr/>
        </p:nvCxnSpPr>
        <p:spPr>
          <a:xfrm>
            <a:off x="492563" y="126028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7" name="Google Shape;27;p5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" type="body"/>
          </p:nvPr>
        </p:nvSpPr>
        <p:spPr>
          <a:xfrm>
            <a:off x="387900" y="1489825"/>
            <a:ext cx="39999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5"/>
          <p:cNvSpPr txBox="1"/>
          <p:nvPr>
            <p:ph idx="2" type="body"/>
          </p:nvPr>
        </p:nvSpPr>
        <p:spPr>
          <a:xfrm>
            <a:off x="4756200" y="1489825"/>
            <a:ext cx="39999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0" name="Google Shape;30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3" name="Google Shape;33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Google Shape;35;p7"/>
          <p:cNvCxnSpPr/>
          <p:nvPr/>
        </p:nvCxnSpPr>
        <p:spPr>
          <a:xfrm>
            <a:off x="489218" y="1412277"/>
            <a:ext cx="3315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6" name="Google Shape;36;p7"/>
          <p:cNvSpPr txBox="1"/>
          <p:nvPr>
            <p:ph type="title"/>
          </p:nvPr>
        </p:nvSpPr>
        <p:spPr>
          <a:xfrm>
            <a:off x="3879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7" name="Google Shape;37;p7"/>
          <p:cNvSpPr txBox="1"/>
          <p:nvPr>
            <p:ph idx="1" type="body"/>
          </p:nvPr>
        </p:nvSpPr>
        <p:spPr>
          <a:xfrm>
            <a:off x="387900" y="1594025"/>
            <a:ext cx="2808000" cy="268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8" name="Google Shape;38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41" name="Google Shape;41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9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4" name="Google Shape;44;p9"/>
          <p:cNvCxnSpPr/>
          <p:nvPr/>
        </p:nvCxnSpPr>
        <p:spPr>
          <a:xfrm>
            <a:off x="5029675" y="4495503"/>
            <a:ext cx="540900" cy="0"/>
          </a:xfrm>
          <a:prstGeom prst="straightConnector1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5" name="Google Shape;45;p9"/>
          <p:cNvSpPr txBox="1"/>
          <p:nvPr>
            <p:ph type="title"/>
          </p:nvPr>
        </p:nvSpPr>
        <p:spPr>
          <a:xfrm>
            <a:off x="265500" y="1209075"/>
            <a:ext cx="4045200" cy="1506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46" name="Google Shape;46;p9"/>
          <p:cNvSpPr txBox="1"/>
          <p:nvPr>
            <p:ph idx="1" type="subTitle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9pPr>
          </a:lstStyle>
          <a:p/>
        </p:txBody>
      </p:sp>
      <p:sp>
        <p:nvSpPr>
          <p:cNvPr id="47" name="Google Shape;47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8" name="Google Shape;48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0"/>
          <p:cNvSpPr txBox="1"/>
          <p:nvPr>
            <p:ph idx="1" type="body"/>
          </p:nvPr>
        </p:nvSpPr>
        <p:spPr>
          <a:xfrm>
            <a:off x="319500" y="42337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Roboto Slab"/>
              <a:buNone/>
              <a:defRPr>
                <a:latin typeface="Roboto Slab"/>
                <a:ea typeface="Roboto Slab"/>
                <a:cs typeface="Roboto Slab"/>
                <a:sym typeface="Roboto Slab"/>
              </a:defRPr>
            </a:lvl1pPr>
          </a:lstStyle>
          <a:p/>
        </p:txBody>
      </p:sp>
      <p:sp>
        <p:nvSpPr>
          <p:cNvPr id="51" name="Google Shape;51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marina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Char char="●"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s://docs.google.com/forms/d/e/1FAIpQLScNk7nzYe8B-MfsOz4g4W3y-Fmo7rX2yGZco2P-QWIISufAMg/viewform?usp=sf_link" TargetMode="Externa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3"/>
          <p:cNvSpPr txBox="1"/>
          <p:nvPr>
            <p:ph type="ctrTitle"/>
          </p:nvPr>
        </p:nvSpPr>
        <p:spPr>
          <a:xfrm>
            <a:off x="1622777" y="1386225"/>
            <a:ext cx="5783400" cy="14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Fifth Grade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Stakeholders’ 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Committee</a:t>
            </a:r>
            <a:endParaRPr/>
          </a:p>
        </p:txBody>
      </p:sp>
      <p:sp>
        <p:nvSpPr>
          <p:cNvPr id="64" name="Google Shape;64;p13"/>
          <p:cNvSpPr txBox="1"/>
          <p:nvPr>
            <p:ph idx="1" type="subTitle"/>
          </p:nvPr>
        </p:nvSpPr>
        <p:spPr>
          <a:xfrm>
            <a:off x="1680300" y="3603925"/>
            <a:ext cx="5783400" cy="71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25000" lnSpcReduction="2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6800"/>
              <a:t>December 13, 2023</a:t>
            </a:r>
            <a:endParaRPr sz="68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2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Parent Survey</a:t>
            </a:r>
            <a:endParaRPr/>
          </a:p>
        </p:txBody>
      </p:sp>
      <p:sp>
        <p:nvSpPr>
          <p:cNvPr id="129" name="Google Shape;129;p22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00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Topics of concern brought to my attention:</a:t>
            </a:r>
            <a:endParaRPr/>
          </a:p>
          <a:p>
            <a:pPr indent="-308610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Transportation</a:t>
            </a:r>
            <a:endParaRPr/>
          </a:p>
          <a:p>
            <a:pPr indent="-308610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Aftercare</a:t>
            </a:r>
            <a:endParaRPr/>
          </a:p>
          <a:p>
            <a:pPr indent="-308610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Recess</a:t>
            </a:r>
            <a:endParaRPr/>
          </a:p>
          <a:p>
            <a:pPr indent="-308610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Self-contained vs switching classes</a:t>
            </a:r>
            <a:endParaRPr/>
          </a:p>
          <a:p>
            <a:pPr indent="-308610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Special classes</a:t>
            </a:r>
            <a:endParaRPr/>
          </a:p>
          <a:p>
            <a:pPr indent="-308610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Participation in co-curricular activities</a:t>
            </a:r>
            <a:endParaRPr/>
          </a:p>
          <a:p>
            <a:pPr indent="-308610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Changing for PE</a:t>
            </a:r>
            <a:endParaRPr/>
          </a:p>
          <a:p>
            <a:pPr indent="-308610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Elementary Events (Lose vs. Gain)</a:t>
            </a:r>
            <a:endParaRPr/>
          </a:p>
          <a:p>
            <a:pPr indent="-308610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SEL Concerns</a:t>
            </a:r>
            <a:endParaRPr/>
          </a:p>
          <a:p>
            <a:pPr indent="-308610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Certification</a:t>
            </a:r>
            <a:endParaRPr/>
          </a:p>
          <a:p>
            <a:pPr indent="-308610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Timeframe</a:t>
            </a:r>
            <a:endParaRPr/>
          </a:p>
          <a:p>
            <a:pPr indent="-308610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Parent-Teacher Conferences</a:t>
            </a:r>
            <a:endParaRPr/>
          </a:p>
          <a:p>
            <a:pPr indent="-308610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Trimesters vs. Marking Periods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3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Review of Survey Data</a:t>
            </a:r>
            <a:endParaRPr/>
          </a:p>
        </p:txBody>
      </p:sp>
      <p:sp>
        <p:nvSpPr>
          <p:cNvPr id="135" name="Google Shape;135;p23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4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Finalization of Recommendations</a:t>
            </a:r>
            <a:endParaRPr/>
          </a:p>
        </p:txBody>
      </p:sp>
      <p:sp>
        <p:nvSpPr>
          <p:cNvPr id="141" name="Google Shape;141;p24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4"/>
          <p:cNvSpPr txBox="1"/>
          <p:nvPr>
            <p:ph type="ctrTitle"/>
          </p:nvPr>
        </p:nvSpPr>
        <p:spPr>
          <a:xfrm>
            <a:off x="1756977" y="795925"/>
            <a:ext cx="5783400" cy="2647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Meeting Dates</a:t>
            </a:r>
            <a:endParaRPr sz="24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accent5"/>
                </a:solidFill>
              </a:rPr>
              <a:t>December 13, 2023</a:t>
            </a:r>
            <a:endParaRPr sz="2400">
              <a:solidFill>
                <a:schemeClr val="accent5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accent5"/>
                </a:solidFill>
              </a:rPr>
              <a:t>January 18, 2024</a:t>
            </a:r>
            <a:endParaRPr sz="2400">
              <a:solidFill>
                <a:schemeClr val="accent5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accent5"/>
                </a:solidFill>
              </a:rPr>
              <a:t>February 1, 2024</a:t>
            </a:r>
            <a:endParaRPr sz="2400">
              <a:solidFill>
                <a:schemeClr val="accent5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accent5"/>
                </a:solidFill>
              </a:rPr>
              <a:t>February 15, 2024 (Make Up Date)</a:t>
            </a:r>
            <a:endParaRPr sz="2400">
              <a:solidFill>
                <a:schemeClr val="accent5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p14"/>
          <p:cNvSpPr txBox="1"/>
          <p:nvPr>
            <p:ph idx="1" type="subTitle"/>
          </p:nvPr>
        </p:nvSpPr>
        <p:spPr>
          <a:xfrm>
            <a:off x="1680302" y="3049450"/>
            <a:ext cx="5783400" cy="9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7500" lnSpcReduction="2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Location &amp; Time</a:t>
            </a:r>
            <a:endParaRPr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6:00 - 7:00 pm 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Board of Education Building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Purpose of Committee</a:t>
            </a:r>
            <a:endParaRPr/>
          </a:p>
        </p:txBody>
      </p:sp>
      <p:sp>
        <p:nvSpPr>
          <p:cNvPr id="76" name="Google Shape;76;p15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charge of the committee is to: 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Work collaboratively to review community concerns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Finalize recommendations to the Board of Education and administration on certain topics should the district reconfigure schools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The committee: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Will not make the determination on reconfiguration 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6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Committee Norms</a:t>
            </a:r>
            <a:endParaRPr/>
          </a:p>
        </p:txBody>
      </p:sp>
      <p:sp>
        <p:nvSpPr>
          <p:cNvPr id="82" name="Google Shape;82;p16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Listen attentively to members when they are speaking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Be open to different viewpoints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Suggest honest feedback during discussions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Maintain confidentiality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Remain on topic to move the meeting forward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7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Why Move 5th Grade?</a:t>
            </a:r>
            <a:endParaRPr/>
          </a:p>
        </p:txBody>
      </p:sp>
      <p:sp>
        <p:nvSpPr>
          <p:cNvPr id="88" name="Google Shape;88;p17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It is not just because of preschool!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Level out capacity of the buildings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Utilization of rooms dedicated to subject areas (art, music, etc.)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Better </a:t>
            </a:r>
            <a:r>
              <a:rPr lang="en"/>
              <a:t>utilization</a:t>
            </a:r>
            <a:r>
              <a:rPr lang="en"/>
              <a:t> of specialists (BSI, specials all in one building)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Decline in enrollment at Middle and High Schools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3" name="Google Shape;93;p18"/>
          <p:cNvGraphicFramePr/>
          <p:nvPr/>
        </p:nvGraphicFramePr>
        <p:xfrm>
          <a:off x="1225625" y="11254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{A6B40928-33D4-4B00-882C-5C3D5F4426E2}</a:tableStyleId>
              </a:tblPr>
              <a:tblGrid>
                <a:gridCol w="657225"/>
                <a:gridCol w="1066800"/>
              </a:tblGrid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Year</a:t>
                      </a:r>
                      <a:endParaRPr b="1" sz="1000"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Total Enrollment</a:t>
                      </a:r>
                      <a:endParaRPr b="1" sz="1000"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2012-2013</a:t>
                      </a:r>
                      <a:endParaRPr sz="1000"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3,406</a:t>
                      </a:r>
                      <a:endParaRPr sz="1000"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2013-2014</a:t>
                      </a:r>
                      <a:endParaRPr sz="1000"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3,314</a:t>
                      </a:r>
                      <a:endParaRPr sz="1000"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2014- 2015</a:t>
                      </a:r>
                      <a:endParaRPr sz="1000"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3,228</a:t>
                      </a:r>
                      <a:endParaRPr sz="1000"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2015-2016</a:t>
                      </a:r>
                      <a:endParaRPr sz="1000"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3,148</a:t>
                      </a:r>
                      <a:endParaRPr sz="1000"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2016-2017</a:t>
                      </a:r>
                      <a:endParaRPr sz="1000"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3,089</a:t>
                      </a:r>
                      <a:endParaRPr sz="1000"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2017-2018</a:t>
                      </a:r>
                      <a:endParaRPr sz="1000"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3,030</a:t>
                      </a:r>
                      <a:endParaRPr sz="1000"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2018-2019</a:t>
                      </a:r>
                      <a:endParaRPr sz="1000"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2,911</a:t>
                      </a:r>
                      <a:endParaRPr sz="1000"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2019-2020</a:t>
                      </a:r>
                      <a:endParaRPr sz="1000"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2,807</a:t>
                      </a:r>
                      <a:endParaRPr sz="1000"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2020-2021</a:t>
                      </a:r>
                      <a:endParaRPr sz="1000"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2,648</a:t>
                      </a:r>
                      <a:endParaRPr sz="1000"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2021-2022</a:t>
                      </a:r>
                      <a:endParaRPr sz="1000"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2,566</a:t>
                      </a:r>
                      <a:endParaRPr sz="1000"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2022-2023</a:t>
                      </a:r>
                      <a:endParaRPr sz="1000"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2,529</a:t>
                      </a:r>
                      <a:endParaRPr sz="1000"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2023-2024</a:t>
                      </a:r>
                      <a:endParaRPr sz="1000"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2,683</a:t>
                      </a:r>
                      <a:endParaRPr sz="1000"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2024-2025</a:t>
                      </a:r>
                      <a:endParaRPr sz="1000"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2,703</a:t>
                      </a:r>
                      <a:endParaRPr sz="1000"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2025-2026</a:t>
                      </a:r>
                      <a:endParaRPr sz="1000"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2,654</a:t>
                      </a:r>
                      <a:endParaRPr sz="1000"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2026-2027</a:t>
                      </a:r>
                      <a:endParaRPr sz="1000"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2,638</a:t>
                      </a:r>
                      <a:endParaRPr sz="1000"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2027-2028</a:t>
                      </a:r>
                      <a:endParaRPr sz="1000"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2,611</a:t>
                      </a:r>
                      <a:endParaRPr sz="1000"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2028-2029</a:t>
                      </a:r>
                      <a:endParaRPr sz="1000"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2,597</a:t>
                      </a:r>
                      <a:endParaRPr sz="1000"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sp>
        <p:nvSpPr>
          <p:cNvPr id="94" name="Google Shape;94;p18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Districtwide</a:t>
            </a:r>
            <a:endParaRPr/>
          </a:p>
        </p:txBody>
      </p:sp>
      <p:sp>
        <p:nvSpPr>
          <p:cNvPr id="95" name="Google Shape;95;p18"/>
          <p:cNvSpPr txBox="1"/>
          <p:nvPr/>
        </p:nvSpPr>
        <p:spPr>
          <a:xfrm>
            <a:off x="3099925" y="3904825"/>
            <a:ext cx="5766000" cy="112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layfair Display"/>
              <a:buChar char="●"/>
            </a:pPr>
            <a:r>
              <a:rPr lang="en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Projected Change in Total Enrollment 2013 vs. 2029:</a:t>
            </a:r>
            <a:endParaRPr>
              <a:solidFill>
                <a:schemeClr val="dk1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Decrease of 809 students or -23.8%</a:t>
            </a:r>
            <a:endParaRPr>
              <a:solidFill>
                <a:schemeClr val="dk1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layfair Display"/>
              <a:buChar char="●"/>
            </a:pPr>
            <a:r>
              <a:rPr lang="en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Highest District Enrollment on Record: 3,648 in October 2006</a:t>
            </a:r>
            <a:endParaRPr>
              <a:solidFill>
                <a:schemeClr val="dk1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pic>
        <p:nvPicPr>
          <p:cNvPr id="96" name="Google Shape;96;p18" title="Chart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06050" y="1067825"/>
            <a:ext cx="4711374" cy="2913200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18"/>
          <p:cNvSpPr txBox="1"/>
          <p:nvPr/>
        </p:nvSpPr>
        <p:spPr>
          <a:xfrm>
            <a:off x="5893275" y="2178375"/>
            <a:ext cx="1724100" cy="4395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Playfair Display"/>
                <a:ea typeface="Playfair Display"/>
                <a:cs typeface="Playfair Display"/>
                <a:sym typeface="Playfair Display"/>
              </a:rPr>
              <a:t>Preschool Implementation 1/1/23-6/30/25</a:t>
            </a:r>
            <a:endParaRPr sz="1000"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98" name="Google Shape;98;p18"/>
          <p:cNvSpPr txBox="1"/>
          <p:nvPr/>
        </p:nvSpPr>
        <p:spPr>
          <a:xfrm rot="-5400000">
            <a:off x="6370575" y="2328300"/>
            <a:ext cx="543900" cy="72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600">
                <a:latin typeface="Playfair Display"/>
                <a:ea typeface="Playfair Display"/>
                <a:cs typeface="Playfair Display"/>
                <a:sym typeface="Playfair Display"/>
              </a:rPr>
              <a:t>}</a:t>
            </a:r>
            <a:endParaRPr sz="4600"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99" name="Google Shape;99;p18"/>
          <p:cNvSpPr/>
          <p:nvPr/>
        </p:nvSpPr>
        <p:spPr>
          <a:xfrm>
            <a:off x="1075225" y="3577825"/>
            <a:ext cx="2031300" cy="308100"/>
          </a:xfrm>
          <a:prstGeom prst="ellipse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9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Grades 6-8</a:t>
            </a:r>
            <a:endParaRPr/>
          </a:p>
        </p:txBody>
      </p:sp>
      <p:graphicFrame>
        <p:nvGraphicFramePr>
          <p:cNvPr id="105" name="Google Shape;105;p19"/>
          <p:cNvGraphicFramePr/>
          <p:nvPr/>
        </p:nvGraphicFramePr>
        <p:xfrm>
          <a:off x="692225" y="11254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{A6B40928-33D4-4B00-882C-5C3D5F4426E2}</a:tableStyleId>
              </a:tblPr>
              <a:tblGrid>
                <a:gridCol w="657225"/>
                <a:gridCol w="1066800"/>
              </a:tblGrid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Year</a:t>
                      </a:r>
                      <a:endParaRPr b="1" sz="1000"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Grades 6-8</a:t>
                      </a:r>
                      <a:endParaRPr b="1" sz="1000"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2012-2013</a:t>
                      </a:r>
                      <a:endParaRPr sz="1000"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832</a:t>
                      </a:r>
                      <a:endParaRPr sz="1000"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2013-2014</a:t>
                      </a:r>
                      <a:endParaRPr sz="1000"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813</a:t>
                      </a:r>
                      <a:endParaRPr sz="1000"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2014- 2015</a:t>
                      </a:r>
                      <a:endParaRPr sz="1000"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785</a:t>
                      </a:r>
                      <a:endParaRPr sz="1000"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2015-2016</a:t>
                      </a:r>
                      <a:endParaRPr sz="1000"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768</a:t>
                      </a:r>
                      <a:endParaRPr sz="1000"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2016-2017</a:t>
                      </a:r>
                      <a:endParaRPr sz="1000"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773</a:t>
                      </a:r>
                      <a:endParaRPr sz="1000"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2017-2018</a:t>
                      </a:r>
                      <a:endParaRPr sz="1000"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767</a:t>
                      </a:r>
                      <a:endParaRPr sz="1000"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2018-2019</a:t>
                      </a:r>
                      <a:endParaRPr sz="1000"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728</a:t>
                      </a:r>
                      <a:endParaRPr sz="1000"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2019-2020</a:t>
                      </a:r>
                      <a:endParaRPr sz="1000"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689</a:t>
                      </a:r>
                      <a:endParaRPr sz="1000"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2020-2021</a:t>
                      </a:r>
                      <a:endParaRPr sz="1000"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630</a:t>
                      </a:r>
                      <a:endParaRPr sz="1000"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2021-2022</a:t>
                      </a:r>
                      <a:endParaRPr sz="1000"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565</a:t>
                      </a:r>
                      <a:endParaRPr sz="1000"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2022-2023</a:t>
                      </a:r>
                      <a:endParaRPr sz="1000"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578</a:t>
                      </a:r>
                      <a:endParaRPr sz="1000"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2023-2024</a:t>
                      </a:r>
                      <a:endParaRPr sz="1000"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562</a:t>
                      </a:r>
                      <a:endParaRPr sz="1000"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2024-2025</a:t>
                      </a:r>
                      <a:endParaRPr sz="1000"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556</a:t>
                      </a:r>
                      <a:endParaRPr sz="1000"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2025-2026</a:t>
                      </a:r>
                      <a:endParaRPr sz="1000"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531</a:t>
                      </a:r>
                      <a:endParaRPr sz="1000"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2026-2027</a:t>
                      </a:r>
                      <a:endParaRPr sz="1000"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535</a:t>
                      </a:r>
                      <a:endParaRPr sz="1000"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2027-2028</a:t>
                      </a:r>
                      <a:endParaRPr sz="1000"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522</a:t>
                      </a:r>
                      <a:endParaRPr sz="1000"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2028-2029</a:t>
                      </a:r>
                      <a:endParaRPr sz="1000"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515</a:t>
                      </a:r>
                      <a:endParaRPr sz="1000"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sp>
        <p:nvSpPr>
          <p:cNvPr id="106" name="Google Shape;106;p19"/>
          <p:cNvSpPr txBox="1"/>
          <p:nvPr/>
        </p:nvSpPr>
        <p:spPr>
          <a:xfrm>
            <a:off x="2452275" y="3930925"/>
            <a:ext cx="63801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layfair Display"/>
              <a:buChar char="●"/>
            </a:pPr>
            <a:r>
              <a:rPr lang="en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Projected Change in 6-8 Enrollment 2013 vs. 2029:</a:t>
            </a:r>
            <a:endParaRPr>
              <a:solidFill>
                <a:schemeClr val="dk1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Decrease of 317 students or -38.1%</a:t>
            </a:r>
            <a:endParaRPr>
              <a:solidFill>
                <a:schemeClr val="dk1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layfair Display"/>
              <a:buChar char="●"/>
            </a:pPr>
            <a:r>
              <a:rPr lang="en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Highest Middle School (6-8) Enrollment on Record: 922 in October 2004</a:t>
            </a:r>
            <a:endParaRPr>
              <a:solidFill>
                <a:schemeClr val="dk1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pic>
        <p:nvPicPr>
          <p:cNvPr id="107" name="Google Shape;107;p19" title="Chart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44050" y="1017725"/>
            <a:ext cx="4711374" cy="2913200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Google Shape;108;p19"/>
          <p:cNvSpPr/>
          <p:nvPr/>
        </p:nvSpPr>
        <p:spPr>
          <a:xfrm>
            <a:off x="538588" y="3590400"/>
            <a:ext cx="2031300" cy="308100"/>
          </a:xfrm>
          <a:prstGeom prst="ellipse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0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Grades 9-12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aphicFrame>
        <p:nvGraphicFramePr>
          <p:cNvPr id="114" name="Google Shape;114;p20"/>
          <p:cNvGraphicFramePr/>
          <p:nvPr/>
        </p:nvGraphicFramePr>
        <p:xfrm>
          <a:off x="692225" y="11254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{A6B40928-33D4-4B00-882C-5C3D5F4426E2}</a:tableStyleId>
              </a:tblPr>
              <a:tblGrid>
                <a:gridCol w="657225"/>
                <a:gridCol w="1066800"/>
              </a:tblGrid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Year</a:t>
                      </a:r>
                      <a:endParaRPr b="1" sz="1000"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Grades 9-12</a:t>
                      </a:r>
                      <a:endParaRPr b="1" sz="1000"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2012-2013</a:t>
                      </a:r>
                      <a:endParaRPr sz="1000"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1,034</a:t>
                      </a:r>
                      <a:endParaRPr sz="1000"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2013-2014</a:t>
                      </a:r>
                      <a:endParaRPr sz="1000"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1,023</a:t>
                      </a:r>
                      <a:endParaRPr sz="1000"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2014- 2015</a:t>
                      </a:r>
                      <a:endParaRPr sz="1000"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1,006</a:t>
                      </a:r>
                      <a:endParaRPr sz="1000"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2015-2016</a:t>
                      </a:r>
                      <a:endParaRPr sz="1000"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1,021</a:t>
                      </a:r>
                      <a:endParaRPr sz="1000"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2016-2017</a:t>
                      </a:r>
                      <a:endParaRPr sz="1000"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1,001</a:t>
                      </a:r>
                      <a:endParaRPr sz="1000"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2017-2018</a:t>
                      </a:r>
                      <a:endParaRPr sz="1000"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998</a:t>
                      </a:r>
                      <a:endParaRPr sz="1000"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2018-2019</a:t>
                      </a:r>
                      <a:endParaRPr sz="1000"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978</a:t>
                      </a:r>
                      <a:endParaRPr sz="1000"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2019-2020</a:t>
                      </a:r>
                      <a:endParaRPr sz="1000"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961</a:t>
                      </a:r>
                      <a:endParaRPr sz="1000"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2020-2021</a:t>
                      </a:r>
                      <a:endParaRPr sz="1000"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958</a:t>
                      </a:r>
                      <a:endParaRPr sz="1000"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2021-2022</a:t>
                      </a:r>
                      <a:endParaRPr sz="1000"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927</a:t>
                      </a:r>
                      <a:endParaRPr sz="1000"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2022-2023</a:t>
                      </a:r>
                      <a:endParaRPr sz="1000"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878</a:t>
                      </a:r>
                      <a:endParaRPr sz="1000"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2023-2024</a:t>
                      </a:r>
                      <a:endParaRPr sz="1000"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839</a:t>
                      </a:r>
                      <a:endParaRPr sz="1000"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2024-2025</a:t>
                      </a:r>
                      <a:endParaRPr sz="1000"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798</a:t>
                      </a:r>
                      <a:endParaRPr sz="1000"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2025-2026</a:t>
                      </a:r>
                      <a:endParaRPr sz="1000"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778</a:t>
                      </a:r>
                      <a:endParaRPr sz="1000"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2026-2027</a:t>
                      </a:r>
                      <a:endParaRPr sz="1000"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762</a:t>
                      </a:r>
                      <a:endParaRPr sz="1000"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2027-2028</a:t>
                      </a:r>
                      <a:endParaRPr sz="1000"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743</a:t>
                      </a:r>
                      <a:endParaRPr sz="1000"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2028-2029</a:t>
                      </a:r>
                      <a:endParaRPr sz="1000"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733</a:t>
                      </a:r>
                      <a:endParaRPr sz="1000"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sp>
        <p:nvSpPr>
          <p:cNvPr id="115" name="Google Shape;115;p20"/>
          <p:cNvSpPr txBox="1"/>
          <p:nvPr/>
        </p:nvSpPr>
        <p:spPr>
          <a:xfrm>
            <a:off x="2508875" y="3930925"/>
            <a:ext cx="6323400" cy="10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layfair Display"/>
              <a:buChar char="●"/>
            </a:pPr>
            <a:r>
              <a:rPr lang="en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Projected Change in 9-12 Enrollment 2013 vs. 2029:</a:t>
            </a:r>
            <a:endParaRPr>
              <a:solidFill>
                <a:schemeClr val="dk1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Decrease of 301 students or -29.1%</a:t>
            </a:r>
            <a:endParaRPr>
              <a:solidFill>
                <a:schemeClr val="dk1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layfair Display"/>
              <a:buChar char="●"/>
            </a:pPr>
            <a:r>
              <a:rPr lang="en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Highest High School (9-12) Enrollment on Record: 1,125 in October 2007</a:t>
            </a:r>
            <a:endParaRPr>
              <a:solidFill>
                <a:schemeClr val="dk1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pic>
        <p:nvPicPr>
          <p:cNvPr id="116" name="Google Shape;116;p20" title="Chart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72650" y="1060650"/>
            <a:ext cx="4711374" cy="2913200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Google Shape;117;p20"/>
          <p:cNvSpPr/>
          <p:nvPr/>
        </p:nvSpPr>
        <p:spPr>
          <a:xfrm>
            <a:off x="538588" y="3571525"/>
            <a:ext cx="2031300" cy="308100"/>
          </a:xfrm>
          <a:prstGeom prst="ellipse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1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Enrollment </a:t>
            </a:r>
            <a:endParaRPr/>
          </a:p>
        </p:txBody>
      </p:sp>
      <p:sp>
        <p:nvSpPr>
          <p:cNvPr id="123" name="Google Shape;123;p21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Impacts of S-2 on yearly budget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Elementary enrollment decline mostly flattened long-term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Middle School enrollment continues to mildly decline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High School enrollment will begin to steeply decline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arina">
  <a:themeElements>
    <a:clrScheme name="Marina">
      <a:dk1>
        <a:srgbClr val="FFFFFF"/>
      </a:dk1>
      <a:lt1>
        <a:srgbClr val="00517C"/>
      </a:lt1>
      <a:dk2>
        <a:srgbClr val="004065"/>
      </a:dk2>
      <a:lt2>
        <a:srgbClr val="CFD8DC"/>
      </a:lt2>
      <a:accent1>
        <a:srgbClr val="0277BD"/>
      </a:accent1>
      <a:accent2>
        <a:srgbClr val="558B2F"/>
      </a:accent2>
      <a:accent3>
        <a:srgbClr val="009688"/>
      </a:accent3>
      <a:accent4>
        <a:srgbClr val="039BE5"/>
      </a:accent4>
      <a:accent5>
        <a:srgbClr val="8BC34A"/>
      </a:accent5>
      <a:accent6>
        <a:srgbClr val="FFEB38"/>
      </a:accent6>
      <a:hlink>
        <a:srgbClr val="8BC34A"/>
      </a:hlink>
      <a:folHlink>
        <a:srgbClr val="8BC34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