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1" r:id="rId2"/>
  </p:sldMasterIdLst>
  <p:notesMasterIdLst>
    <p:notesMasterId r:id="rId21"/>
  </p:notesMasterIdLst>
  <p:sldIdLst>
    <p:sldId id="256" r:id="rId3"/>
    <p:sldId id="272" r:id="rId4"/>
    <p:sldId id="331" r:id="rId5"/>
    <p:sldId id="273" r:id="rId6"/>
    <p:sldId id="338" r:id="rId7"/>
    <p:sldId id="274" r:id="rId8"/>
    <p:sldId id="275" r:id="rId9"/>
    <p:sldId id="278" r:id="rId10"/>
    <p:sldId id="280" r:id="rId11"/>
    <p:sldId id="281" r:id="rId12"/>
    <p:sldId id="339" r:id="rId13"/>
    <p:sldId id="334" r:id="rId14"/>
    <p:sldId id="288" r:id="rId15"/>
    <p:sldId id="289" r:id="rId16"/>
    <p:sldId id="328" r:id="rId17"/>
    <p:sldId id="330" r:id="rId18"/>
    <p:sldId id="335" r:id="rId19"/>
    <p:sldId id="333"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6AC3D9-29D6-499F-BD06-68A5F9EAC579}">
  <a:tblStyle styleId="{336AC3D9-29D6-499F-BD06-68A5F9EAC579}" styleName="Table_0">
    <a:wholeTbl>
      <a:tcTxStyle b="off" i="off">
        <a:font>
          <a:latin typeface="Calibri"/>
          <a:ea typeface="Calibri"/>
          <a:cs typeface="Calibri"/>
        </a:font>
        <a:schemeClr val="dk1"/>
      </a:tcTxStyle>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tcBdr>
      </a:tcStyle>
    </a:band1H>
    <a:band1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1V>
    <a:band2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a:solidFill>
                <a:schemeClr val="accent1"/>
              </a:solidFill>
              <a:prstDash val="solid"/>
              <a:round/>
              <a:headEnd type="none" w="med" len="med"/>
              <a:tailEnd type="none" w="med" len="med"/>
            </a:ln>
          </a:top>
        </a:tcBdr>
      </a:tcStyle>
    </a:lastRow>
    <a:firstRow>
      <a:tcTxStyle b="on" i="off">
        <a:font>
          <a:latin typeface="Calibri"/>
          <a:ea typeface="Calibri"/>
          <a:cs typeface="Calibri"/>
        </a:font>
        <a:schemeClr val="lt1"/>
      </a:tcTxStyle>
      <a:tcStyle>
        <a:tcBdr/>
        <a:fill>
          <a:solidFill>
            <a:schemeClr val="accent1"/>
          </a:solidFill>
        </a:fill>
      </a:tcStyle>
    </a:firstRow>
  </a:tblStyle>
  <a:tblStyle styleId="{F4B1E264-4748-4A0A-8233-A5458AB10B99}" styleName="Table_1">
    <a:wholeTbl>
      <a:tcTxStyle b="off" i="off">
        <a:font>
          <a:latin typeface="Calibri"/>
          <a:ea typeface="Calibri"/>
          <a:cs typeface="Calibri"/>
        </a:font>
        <a:schemeClr val="dk1"/>
      </a:tcTxStyle>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tcBdr>
      </a:tcStyle>
    </a:band1H>
    <a:band1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1V>
    <a:band2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a:solidFill>
                <a:schemeClr val="accent1"/>
              </a:solidFill>
              <a:prstDash val="solid"/>
              <a:round/>
              <a:headEnd type="none" w="med" len="med"/>
              <a:tailEnd type="none" w="med" len="med"/>
            </a:ln>
          </a:top>
        </a:tcBdr>
      </a:tcStyle>
    </a:lastRow>
    <a:firstRow>
      <a:tcTxStyle b="on" i="off">
        <a:font>
          <a:latin typeface="Calibri"/>
          <a:ea typeface="Calibri"/>
          <a:cs typeface="Calibri"/>
        </a:font>
        <a:schemeClr val="lt1"/>
      </a:tcTxStyle>
      <a:tcStyle>
        <a:tcBdr/>
        <a:fill>
          <a:solidFill>
            <a:schemeClr val="accent1"/>
          </a:solidFill>
        </a:fill>
      </a:tcStyle>
    </a:firstRow>
  </a:tblStyle>
  <a:tblStyle styleId="{F5C6DB11-4016-4F29-B7D5-58599BFD2CA9}" styleName="Table_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4789AA0-6D31-4DAA-8C4F-73F63E2EAE02}" styleName="Table_3">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FC4526AE-1B9B-4292-84FC-FAA019E0B7F7}" styleName="Table_4">
    <a:wholeTbl>
      <a:tcTxStyle b="off" i="off">
        <a:font>
          <a:latin typeface="Calibri"/>
          <a:ea typeface="Calibri"/>
          <a:cs typeface="Calibri"/>
        </a:font>
        <a:schemeClr val="dk1"/>
      </a:tcTxStyle>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a:solidFill>
                <a:schemeClr val="accent1"/>
              </a:solidFill>
              <a:prstDash val="solid"/>
              <a:round/>
              <a:headEnd type="none" w="med" len="med"/>
              <a:tailEnd type="none" w="med" len="med"/>
            </a:ln>
          </a:top>
          <a:bottom>
            <a:ln w="9525" cap="flat">
              <a:solidFill>
                <a:schemeClr val="accent1"/>
              </a:solidFill>
              <a:prstDash val="solid"/>
              <a:round/>
              <a:headEnd type="none" w="med" len="med"/>
              <a:tailEnd type="none" w="med" len="med"/>
            </a:ln>
          </a:bottom>
        </a:tcBdr>
      </a:tcStyle>
    </a:band1H>
    <a:band1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1V>
    <a:band2V>
      <a:tcStyle>
        <a:tcBdr>
          <a:left>
            <a:ln w="9525" cap="flat">
              <a:solidFill>
                <a:schemeClr val="accent1"/>
              </a:solidFill>
              <a:prstDash val="solid"/>
              <a:round/>
              <a:headEnd type="none" w="med" len="med"/>
              <a:tailEnd type="none" w="med" len="med"/>
            </a:ln>
          </a:left>
          <a:right>
            <a:ln w="9525" cap="flat">
              <a:solidFill>
                <a:schemeClr val="accent1"/>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a:solidFill>
                <a:schemeClr val="accent1"/>
              </a:solidFill>
              <a:prstDash val="solid"/>
              <a:round/>
              <a:headEnd type="none" w="med" len="med"/>
              <a:tailEnd type="none" w="med" len="med"/>
            </a:ln>
          </a:top>
        </a:tcBdr>
      </a:tcStyle>
    </a:lastRow>
    <a:firstRow>
      <a:tcTxStyle b="on" i="off">
        <a:font>
          <a:latin typeface="Calibri"/>
          <a:ea typeface="Calibri"/>
          <a:cs typeface="Calibri"/>
        </a:font>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p:restoredTop sz="50000" autoAdjust="0"/>
  </p:normalViewPr>
  <p:slideViewPr>
    <p:cSldViewPr snapToGrid="0" snapToObjects="1">
      <p:cViewPr varScale="1">
        <p:scale>
          <a:sx n="54" d="100"/>
          <a:sy n="54" d="100"/>
        </p:scale>
        <p:origin x="29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66230078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 name="Shape 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dirty="0">
              <a:latin typeface="Calibri"/>
              <a:ea typeface="Calibri"/>
              <a:cs typeface="Calibri"/>
              <a:sym typeface="Calibri"/>
            </a:endParaRPr>
          </a:p>
        </p:txBody>
      </p:sp>
      <p:sp>
        <p:nvSpPr>
          <p:cNvPr id="32" name="Shape 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854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505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solidFill>
                <a:srgbClr val="436A8A"/>
              </a:solidFill>
              <a:latin typeface="Helvetica Light" charset="0"/>
              <a:ea typeface="ＭＳ Ｐゴシック" charset="0"/>
              <a:cs typeface="Helvetica Light"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BAED13-BB91-A440-87EE-18727AC98A88}" type="slidenum">
              <a:rPr lang="en-US" sz="1200"/>
              <a:pPr eaLnBrk="1" hangingPunct="1"/>
              <a:t>11</a:t>
            </a:fld>
            <a:endParaRPr lang="en-US" sz="1200"/>
          </a:p>
        </p:txBody>
      </p:sp>
    </p:spTree>
    <p:extLst>
      <p:ext uri="{BB962C8B-B14F-4D97-AF65-F5344CB8AC3E}">
        <p14:creationId xmlns:p14="http://schemas.microsoft.com/office/powerpoint/2010/main" val="183630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513442-48F2-5641-9237-E450D1D5B57B}" type="slidenum">
              <a:rPr lang="en-US" sz="1200"/>
              <a:pPr eaLnBrk="1" hangingPunct="1"/>
              <a:t>12</a:t>
            </a:fld>
            <a:endParaRPr lang="en-US" sz="1200"/>
          </a:p>
        </p:txBody>
      </p:sp>
    </p:spTree>
    <p:extLst>
      <p:ext uri="{BB962C8B-B14F-4D97-AF65-F5344CB8AC3E}">
        <p14:creationId xmlns:p14="http://schemas.microsoft.com/office/powerpoint/2010/main" val="112931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Many of the schools and districts that adopt Turnitin, implement it with the intent of using the service as a way to support their institutional academic integrity policies.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09679B-B00F-8042-90DF-ACA4FF7D6CEF}" type="slidenum">
              <a:rPr lang="en-US" sz="1200"/>
              <a:pPr eaLnBrk="1" hangingPunct="1"/>
              <a:t>13</a:t>
            </a:fld>
            <a:endParaRPr lang="en-US" sz="1200"/>
          </a:p>
        </p:txBody>
      </p:sp>
    </p:spTree>
    <p:extLst>
      <p:ext uri="{BB962C8B-B14F-4D97-AF65-F5344CB8AC3E}">
        <p14:creationId xmlns:p14="http://schemas.microsoft.com/office/powerpoint/2010/main" val="3701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As a way to inform students about Turnitin’s use at the class level and its use to support </a:t>
            </a:r>
            <a:r>
              <a:rPr lang="en-US" dirty="0" smtClean="0">
                <a:latin typeface="Calibri" charset="0"/>
                <a:ea typeface="ＭＳ Ｐゴシック" charset="0"/>
                <a:cs typeface="ＭＳ Ｐゴシック" charset="0"/>
              </a:rPr>
              <a:t>your academic integrity </a:t>
            </a:r>
            <a:r>
              <a:rPr lang="en-US" dirty="0">
                <a:latin typeface="Calibri" charset="0"/>
                <a:ea typeface="ＭＳ Ｐゴシック" charset="0"/>
                <a:cs typeface="ＭＳ Ｐゴシック" charset="0"/>
              </a:rPr>
              <a:t>policy, I’d suggest that </a:t>
            </a:r>
            <a:r>
              <a:rPr lang="en-US" dirty="0" smtClean="0">
                <a:latin typeface="Calibri" charset="0"/>
                <a:ea typeface="ＭＳ Ｐゴシック" charset="0"/>
                <a:cs typeface="ＭＳ Ｐゴシック" charset="0"/>
              </a:rPr>
              <a:t>instructors </a:t>
            </a:r>
            <a:r>
              <a:rPr lang="en-US" dirty="0">
                <a:latin typeface="Calibri" charset="0"/>
                <a:ea typeface="ＭＳ Ｐゴシック" charset="0"/>
                <a:cs typeface="ＭＳ Ｐゴシック" charset="0"/>
              </a:rPr>
              <a:t>include specific mention of the </a:t>
            </a:r>
            <a:r>
              <a:rPr lang="en-US" dirty="0" smtClean="0">
                <a:latin typeface="Calibri" charset="0"/>
                <a:ea typeface="ＭＳ Ｐゴシック" charset="0"/>
                <a:cs typeface="ＭＳ Ｐゴシック" charset="0"/>
              </a:rPr>
              <a:t>institution’s </a:t>
            </a:r>
            <a:r>
              <a:rPr lang="en-US" dirty="0">
                <a:latin typeface="Calibri" charset="0"/>
                <a:ea typeface="ＭＳ Ｐゴシック" charset="0"/>
                <a:cs typeface="ＭＳ Ｐゴシック" charset="0"/>
              </a:rPr>
              <a:t>stance on plagiarism in their syllabi.  I would encourage you to add more detail to this.  In our experience working with </a:t>
            </a:r>
            <a:r>
              <a:rPr lang="en-US" dirty="0" smtClean="0">
                <a:latin typeface="Calibri" charset="0"/>
                <a:ea typeface="ＭＳ Ｐゴシック" charset="0"/>
                <a:cs typeface="ＭＳ Ｐゴシック" charset="0"/>
              </a:rPr>
              <a:t>institutions—</a:t>
            </a:r>
            <a:r>
              <a:rPr lang="en-US" dirty="0">
                <a:latin typeface="Calibri" charset="0"/>
                <a:ea typeface="ＭＳ Ｐゴシック" charset="0"/>
                <a:cs typeface="ＭＳ Ｐゴシック" charset="0"/>
              </a:rPr>
              <a:t>it’s better to be more explicit in what might constitute plagiarism.  Here is some additional copy on the use of Turnitin that I also encourage you to include…</a:t>
            </a:r>
          </a:p>
          <a:p>
            <a:r>
              <a:rPr lang="en-US" dirty="0">
                <a:latin typeface="Calibri" charset="0"/>
                <a:ea typeface="ＭＳ Ｐゴシック" charset="0"/>
                <a:cs typeface="ＭＳ Ｐゴシック" charset="0"/>
              </a:rPr>
              <a:t>This is sample copy that you are free to use.  Adjust the copy as you see fit.  From the standpoint of best practices in using Turnitin, institutions that have their </a:t>
            </a:r>
            <a:r>
              <a:rPr lang="en-US" dirty="0" smtClean="0">
                <a:latin typeface="Calibri" charset="0"/>
                <a:ea typeface="ＭＳ Ｐゴシック" charset="0"/>
                <a:cs typeface="ＭＳ Ｐゴシック" charset="0"/>
              </a:rPr>
              <a:t>instructors </a:t>
            </a:r>
            <a:r>
              <a:rPr lang="en-US" dirty="0">
                <a:latin typeface="Calibri" charset="0"/>
                <a:ea typeface="ＭＳ Ｐゴシック" charset="0"/>
                <a:cs typeface="ＭＳ Ｐゴシック" charset="0"/>
              </a:rPr>
              <a:t>include information about Turnitin in their syllabi report seeing significant results in ensuring originality in student work.</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NEXT SLIDE: Strategies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9F75C-D329-6942-BB96-9D85658C6C4A}" type="slidenum">
              <a:rPr lang="en-US" sz="1200"/>
              <a:pPr eaLnBrk="1" hangingPunct="1"/>
              <a:t>14</a:t>
            </a:fld>
            <a:endParaRPr lang="en-US" sz="1200"/>
          </a:p>
        </p:txBody>
      </p:sp>
    </p:spTree>
    <p:extLst>
      <p:ext uri="{BB962C8B-B14F-4D97-AF65-F5344CB8AC3E}">
        <p14:creationId xmlns:p14="http://schemas.microsoft.com/office/powerpoint/2010/main" val="154134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 me turn to some additional resources that are available to you.  Then, we’ll move to take any additional questions.</a:t>
            </a: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2F5BF-7C9C-CC44-9528-2DEEE764D460}" type="slidenum">
              <a:rPr lang="en-US" sz="1200"/>
              <a:pPr eaLnBrk="1" hangingPunct="1"/>
              <a:t>15</a:t>
            </a:fld>
            <a:endParaRPr lang="en-US" sz="1200"/>
          </a:p>
        </p:txBody>
      </p:sp>
    </p:spTree>
    <p:extLst>
      <p:ext uri="{BB962C8B-B14F-4D97-AF65-F5344CB8AC3E}">
        <p14:creationId xmlns:p14="http://schemas.microsoft.com/office/powerpoint/2010/main" val="14533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1155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 me turn to some additional resources that are available to you.  Then, we’ll move to take any additional questions.</a:t>
            </a: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2F5BF-7C9C-CC44-9528-2DEEE764D460}" type="slidenum">
              <a:rPr lang="en-US" sz="1200"/>
              <a:pPr eaLnBrk="1" hangingPunct="1"/>
              <a:t>17</a:t>
            </a:fld>
            <a:endParaRPr lang="en-US" sz="1200"/>
          </a:p>
        </p:txBody>
      </p:sp>
    </p:spTree>
    <p:extLst>
      <p:ext uri="{BB962C8B-B14F-4D97-AF65-F5344CB8AC3E}">
        <p14:creationId xmlns:p14="http://schemas.microsoft.com/office/powerpoint/2010/main" val="1282941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4391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During today’s session, we’ll be combining the use of a PowerPoint deck for reference and spending time online in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via a guided tour or “walkthrough.”</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Next: What is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a:t>
            </a: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310878-9B9E-4E47-B26F-5EAE1BE6ED9C}" type="slidenum">
              <a:rPr lang="en-US" sz="1200"/>
              <a:pPr eaLnBrk="1" hangingPunct="1"/>
              <a:t>2</a:t>
            </a:fld>
            <a:endParaRPr lang="en-US" sz="1200"/>
          </a:p>
        </p:txBody>
      </p:sp>
    </p:spTree>
    <p:extLst>
      <p:ext uri="{BB962C8B-B14F-4D97-AF65-F5344CB8AC3E}">
        <p14:creationId xmlns:p14="http://schemas.microsoft.com/office/powerpoint/2010/main" val="168819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As the leader in “plagiarism prevention,”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has made a name for itself as the “plagiarism police,” but that’s not actually how the service is intended to work.  I’d like to start us off today by talking about some of the misconceptions that attach to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and to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use</a:t>
            </a:r>
            <a:r>
              <a:rPr lang="en-US"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Blue: &gt;= 0 and &lt; 20%</a:t>
            </a:r>
          </a:p>
          <a:p>
            <a:r>
              <a:rPr lang="en-US" dirty="0" smtClean="0">
                <a:latin typeface="Calibri" charset="0"/>
                <a:ea typeface="ＭＳ Ｐゴシック" charset="0"/>
                <a:cs typeface="ＭＳ Ｐゴシック" charset="0"/>
              </a:rPr>
              <a:t>Green: &gt;= 20 and &lt; 40%</a:t>
            </a:r>
          </a:p>
          <a:p>
            <a:r>
              <a:rPr lang="en-US" dirty="0" smtClean="0">
                <a:latin typeface="Calibri" charset="0"/>
                <a:ea typeface="ＭＳ Ｐゴシック" charset="0"/>
                <a:cs typeface="ＭＳ Ｐゴシック" charset="0"/>
              </a:rPr>
              <a:t>Yellow: &gt;= 40 and &lt; 60%</a:t>
            </a:r>
          </a:p>
          <a:p>
            <a:r>
              <a:rPr lang="en-US" dirty="0" smtClean="0">
                <a:latin typeface="Calibri" charset="0"/>
                <a:ea typeface="ＭＳ Ｐゴシック" charset="0"/>
                <a:cs typeface="ＭＳ Ｐゴシック" charset="0"/>
              </a:rPr>
              <a:t>Orange: &gt;= 60 and &lt; 80%</a:t>
            </a:r>
          </a:p>
          <a:p>
            <a:r>
              <a:rPr lang="en-US" dirty="0" smtClean="0">
                <a:latin typeface="Calibri" charset="0"/>
                <a:ea typeface="ＭＳ Ｐゴシック" charset="0"/>
                <a:cs typeface="ＭＳ Ｐゴシック" charset="0"/>
              </a:rPr>
              <a:t>Red: &gt;= 80 and &lt;= 100% </a:t>
            </a:r>
          </a:p>
          <a:p>
            <a:endParaRPr lang="en-US"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61F430-0576-A042-B1A7-4D5A4520A52C}" type="slidenum">
              <a:rPr lang="en-US" sz="1200"/>
              <a:pPr eaLnBrk="1" hangingPunct="1"/>
              <a:t>4</a:t>
            </a:fld>
            <a:endParaRPr lang="en-US" sz="1200"/>
          </a:p>
        </p:txBody>
      </p:sp>
    </p:spTree>
    <p:extLst>
      <p:ext uri="{BB962C8B-B14F-4D97-AF65-F5344CB8AC3E}">
        <p14:creationId xmlns:p14="http://schemas.microsoft.com/office/powerpoint/2010/main" val="92321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As the leader in “plagiarism prevention,”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has made a name for itself as the “plagiarism police,” but that’s not actually how the service is intended to work.  I’d like to start us off today by talking about some of the misconceptions that attach to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and to </a:t>
            </a:r>
            <a:r>
              <a:rPr lang="en-US" dirty="0" err="1">
                <a:latin typeface="Calibri" charset="0"/>
                <a:ea typeface="ＭＳ Ｐゴシック" charset="0"/>
                <a:cs typeface="ＭＳ Ｐゴシック" charset="0"/>
              </a:rPr>
              <a:t>Turnitin</a:t>
            </a:r>
            <a:r>
              <a:rPr lang="en-US" dirty="0">
                <a:latin typeface="Calibri" charset="0"/>
                <a:ea typeface="ＭＳ Ｐゴシック" charset="0"/>
                <a:cs typeface="ＭＳ Ｐゴシック" charset="0"/>
              </a:rPr>
              <a:t> use</a:t>
            </a:r>
            <a:r>
              <a:rPr lang="en-US"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Blue: &gt;= 0 and &lt; 20%</a:t>
            </a:r>
          </a:p>
          <a:p>
            <a:r>
              <a:rPr lang="en-US" dirty="0" smtClean="0">
                <a:latin typeface="Calibri" charset="0"/>
                <a:ea typeface="ＭＳ Ｐゴシック" charset="0"/>
                <a:cs typeface="ＭＳ Ｐゴシック" charset="0"/>
              </a:rPr>
              <a:t>Green: &gt;= 20 and &lt; 40%</a:t>
            </a:r>
          </a:p>
          <a:p>
            <a:r>
              <a:rPr lang="en-US" dirty="0" smtClean="0">
                <a:latin typeface="Calibri" charset="0"/>
                <a:ea typeface="ＭＳ Ｐゴシック" charset="0"/>
                <a:cs typeface="ＭＳ Ｐゴシック" charset="0"/>
              </a:rPr>
              <a:t>Yellow: &gt;= 40 and &lt; 60%</a:t>
            </a:r>
          </a:p>
          <a:p>
            <a:r>
              <a:rPr lang="en-US" dirty="0" smtClean="0">
                <a:latin typeface="Calibri" charset="0"/>
                <a:ea typeface="ＭＳ Ｐゴシック" charset="0"/>
                <a:cs typeface="ＭＳ Ｐゴシック" charset="0"/>
              </a:rPr>
              <a:t>Orange: &gt;= 60 and &lt; 80%</a:t>
            </a:r>
          </a:p>
          <a:p>
            <a:r>
              <a:rPr lang="en-US" dirty="0" smtClean="0">
                <a:latin typeface="Calibri" charset="0"/>
                <a:ea typeface="ＭＳ Ｐゴシック" charset="0"/>
                <a:cs typeface="ＭＳ Ｐゴシック" charset="0"/>
              </a:rPr>
              <a:t>Red: &gt;= 80 and &lt;= 100% </a:t>
            </a:r>
          </a:p>
          <a:p>
            <a:endParaRPr lang="en-US"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61F430-0576-A042-B1A7-4D5A4520A52C}" type="slidenum">
              <a:rPr lang="en-US" sz="1200"/>
              <a:pPr eaLnBrk="1" hangingPunct="1"/>
              <a:t>5</a:t>
            </a:fld>
            <a:endParaRPr lang="en-US" sz="1200"/>
          </a:p>
        </p:txBody>
      </p:sp>
    </p:spTree>
    <p:extLst>
      <p:ext uri="{BB962C8B-B14F-4D97-AF65-F5344CB8AC3E}">
        <p14:creationId xmlns:p14="http://schemas.microsoft.com/office/powerpoint/2010/main" val="15713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t>The first—and a big one—is that Turnitin detects plagiarism.  Turnitin matches to text in our database and leaves the judgment up to the instructor.  Instructors must look at the Originality Reports to determine if there is a problem.  Instructors must interpret the paper’s Similarity Index score in the context of the assignment and the actual writing</a:t>
            </a:r>
          </a:p>
          <a:p>
            <a:pPr>
              <a:defRPr/>
            </a:pPr>
            <a:endParaRPr lang="en-US" dirty="0" smtClean="0"/>
          </a:p>
          <a:p>
            <a:pPr>
              <a:defRPr/>
            </a:pPr>
            <a:r>
              <a:rPr lang="en-US" dirty="0" smtClean="0"/>
              <a:t>Next, there may be a sense that matched text is likely completely coincidental or common knowledge.  The likelihood that a 16-word match is “just a coincidence” is less than 1 in a trillion.  Turnitin also includes the ability to exclude “small matches” if the instructor wants to exclude common phrases.</a:t>
            </a:r>
          </a:p>
          <a:p>
            <a:pPr>
              <a:defRPr/>
            </a:pPr>
            <a:endParaRPr lang="en-US" dirty="0" smtClean="0"/>
          </a:p>
          <a:p>
            <a:pPr>
              <a:defRPr/>
            </a:pPr>
            <a:r>
              <a:rPr lang="en-US" dirty="0" smtClean="0"/>
              <a:t>When we take a look at the Originality Reports, you’ll see the “Similarity Index,” which is a percentage score that shows how much of a submitted paper matches to pre-existing source material.  There are a couple of misconceptions around the Similarity Index that I wanted to share with you now.  There is the misconception that the “Similarity Index” shows the percentage of a paper that is plagiarized.  There is also the mistaken belief that there is some “acceptable” threshold of a Similarity Index such as &lt; 10% or 15%.  Don’t worry, we’ll soon see what this looks like on the site.  I want you to just keep these misconceptions in mind as we review.  </a:t>
            </a:r>
          </a:p>
          <a:p>
            <a:pPr>
              <a:defRPr/>
            </a:pPr>
            <a:endParaRPr lang="en-US" dirty="0" smtClean="0"/>
          </a:p>
          <a:p>
            <a:pPr>
              <a:defRPr/>
            </a:pPr>
            <a:r>
              <a:rPr lang="en-US" dirty="0" smtClean="0"/>
              <a:t>Q: The source named in the Originality Report is the </a:t>
            </a:r>
            <a:r>
              <a:rPr lang="en-US" u="sng" dirty="0" smtClean="0"/>
              <a:t>exact</a:t>
            </a:r>
            <a:r>
              <a:rPr lang="en-US" dirty="0" smtClean="0"/>
              <a:t> source used by the writer</a:t>
            </a:r>
          </a:p>
          <a:p>
            <a:pPr>
              <a:defRPr/>
            </a:pPr>
            <a:r>
              <a:rPr lang="en-US" dirty="0" smtClean="0"/>
              <a:t>A: There can be many matches because of the amount of duplication on the web.  The source named may not be the exact source the student used.</a:t>
            </a:r>
          </a:p>
          <a:p>
            <a:pPr>
              <a:defRPr/>
            </a:pPr>
            <a:endParaRPr lang="en-US" dirty="0" smtClean="0"/>
          </a:p>
          <a:p>
            <a:pPr>
              <a:defRPr/>
            </a:pPr>
            <a:r>
              <a:rPr lang="en-US" dirty="0" smtClean="0"/>
              <a:t>NEXT SLIDE: Originality Check</a:t>
            </a:r>
          </a:p>
          <a:p>
            <a:pPr>
              <a:defRPr/>
            </a:pPr>
            <a:endParaRPr lang="en-US" dirty="0"/>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70BCC4-1C15-4340-80E6-483AAE199E4C}" type="slidenum">
              <a:rPr lang="en-US" sz="1200"/>
              <a:pPr eaLnBrk="1" hangingPunct="1"/>
              <a:t>6</a:t>
            </a:fld>
            <a:endParaRPr lang="en-US" sz="1200"/>
          </a:p>
        </p:txBody>
      </p:sp>
    </p:spTree>
    <p:extLst>
      <p:ext uri="{BB962C8B-B14F-4D97-AF65-F5344CB8AC3E}">
        <p14:creationId xmlns:p14="http://schemas.microsoft.com/office/powerpoint/2010/main" val="97050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Let’s turn our attention now to </a:t>
            </a:r>
            <a:r>
              <a:rPr lang="en-US" dirty="0" err="1">
                <a:latin typeface="Calibri" charset="0"/>
                <a:ea typeface="ＭＳ Ｐゴシック" charset="0"/>
                <a:cs typeface="ＭＳ Ｐゴシック" charset="0"/>
              </a:rPr>
              <a:t>Turnitin’s</a:t>
            </a:r>
            <a:r>
              <a:rPr lang="en-US" dirty="0">
                <a:latin typeface="Calibri" charset="0"/>
                <a:ea typeface="ＭＳ Ｐゴシック" charset="0"/>
                <a:cs typeface="ＭＳ Ｐゴシック" charset="0"/>
              </a:rPr>
              <a:t> Originality Check. I’m going to start with a few prepared slides, and then we’ll move to Trunk.</a:t>
            </a:r>
          </a:p>
          <a:p>
            <a:endParaRPr lang="en-US" dirty="0">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7A1270-FF86-5F4E-A58E-E62ADC18675D}" type="slidenum">
              <a:rPr lang="en-US" sz="1200"/>
              <a:pPr eaLnBrk="1" hangingPunct="1"/>
              <a:t>7</a:t>
            </a:fld>
            <a:endParaRPr lang="en-US" sz="1200"/>
          </a:p>
        </p:txBody>
      </p:sp>
    </p:spTree>
    <p:extLst>
      <p:ext uri="{BB962C8B-B14F-4D97-AF65-F5344CB8AC3E}">
        <p14:creationId xmlns:p14="http://schemas.microsoft.com/office/powerpoint/2010/main" val="107269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0000"/>
                </a:solidFill>
                <a:latin typeface="Arial" charset="0"/>
                <a:ea typeface="ＭＳ Ｐゴシック" charset="0"/>
                <a:cs typeface="Arial" charset="0"/>
              </a:rPr>
              <a:t>This is what an Originality Report from </a:t>
            </a:r>
            <a:r>
              <a:rPr lang="en-US" dirty="0" err="1">
                <a:solidFill>
                  <a:srgbClr val="000000"/>
                </a:solidFill>
                <a:latin typeface="Arial" charset="0"/>
                <a:ea typeface="ＭＳ Ｐゴシック" charset="0"/>
                <a:cs typeface="Arial" charset="0"/>
              </a:rPr>
              <a:t>OriginalityCheck</a:t>
            </a:r>
            <a:r>
              <a:rPr lang="en-US" dirty="0">
                <a:solidFill>
                  <a:srgbClr val="000000"/>
                </a:solidFill>
                <a:latin typeface="Arial" charset="0"/>
                <a:ea typeface="ＭＳ Ｐゴシック" charset="0"/>
                <a:cs typeface="Arial" charset="0"/>
              </a:rPr>
              <a:t> looks like.  </a:t>
            </a:r>
          </a:p>
          <a:p>
            <a:endParaRPr lang="en-US" dirty="0">
              <a:solidFill>
                <a:srgbClr val="000000"/>
              </a:solidFill>
              <a:latin typeface="Arial" charset="0"/>
              <a:ea typeface="ＭＳ Ｐゴシック" charset="0"/>
              <a:cs typeface="Arial" charset="0"/>
            </a:endParaRPr>
          </a:p>
          <a:p>
            <a:r>
              <a:rPr lang="en-US" dirty="0">
                <a:solidFill>
                  <a:srgbClr val="000000"/>
                </a:solidFill>
                <a:latin typeface="Arial" charset="0"/>
                <a:ea typeface="ＭＳ Ｐゴシック" charset="0"/>
                <a:cs typeface="Arial" charset="0"/>
              </a:rPr>
              <a:t>On the left side of the screenshot is the student</a:t>
            </a:r>
            <a:r>
              <a:rPr lang="ja-JP" altLang="en-US" dirty="0">
                <a:solidFill>
                  <a:srgbClr val="000000"/>
                </a:solidFill>
                <a:latin typeface="Arial" charset="0"/>
                <a:ea typeface="ＭＳ Ｐゴシック" charset="0"/>
                <a:cs typeface="Arial" charset="0"/>
              </a:rPr>
              <a:t>’</a:t>
            </a:r>
            <a:r>
              <a:rPr lang="en-US" altLang="ja-JP" dirty="0">
                <a:solidFill>
                  <a:srgbClr val="000000"/>
                </a:solidFill>
                <a:latin typeface="Arial" charset="0"/>
                <a:ea typeface="ＭＳ Ｐゴシック" charset="0"/>
                <a:cs typeface="Arial" charset="0"/>
              </a:rPr>
              <a:t>s paper… displayed with all of its original formatting, including photos and illustrations.  Anything that has matched to something in our database is highlighted in color and matched with a number on the right, which shows the source of the match and gives the link. Sometimes an item will have multiple matches and it will match to multiple sources because there is a lot of duplication on the web, and you can click on each source to see all the additional overlapping  sources that the text matches to.  The Originality Report includes a similarity index, computed as the percentage of text that matches sources in our database.</a:t>
            </a:r>
          </a:p>
          <a:p>
            <a:endParaRPr lang="en-US" dirty="0">
              <a:solidFill>
                <a:srgbClr val="000000"/>
              </a:solidFill>
              <a:latin typeface="Arial" charset="0"/>
              <a:ea typeface="ＭＳ Ｐゴシック" charset="0"/>
              <a:cs typeface="Arial" charset="0"/>
            </a:endParaRPr>
          </a:p>
          <a:p>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8B1A60-F1F9-494D-8EF7-2E8722DE91A5}" type="slidenum">
              <a:rPr lang="en-US" sz="1200"/>
              <a:pPr eaLnBrk="1" hangingPunct="1"/>
              <a:t>8</a:t>
            </a:fld>
            <a:endParaRPr lang="en-US" sz="1200"/>
          </a:p>
        </p:txBody>
      </p:sp>
    </p:spTree>
    <p:extLst>
      <p:ext uri="{BB962C8B-B14F-4D97-AF65-F5344CB8AC3E}">
        <p14:creationId xmlns:p14="http://schemas.microsoft.com/office/powerpoint/2010/main" val="104473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9FC87E-0F2B-9545-8FF1-F39546141F3C}" type="slidenum">
              <a:rPr lang="en-US" sz="1200"/>
              <a:pPr eaLnBrk="1" hangingPunct="1"/>
              <a:t>9</a:t>
            </a:fld>
            <a:endParaRPr lang="en-US" sz="1200"/>
          </a:p>
        </p:txBody>
      </p:sp>
    </p:spTree>
    <p:extLst>
      <p:ext uri="{BB962C8B-B14F-4D97-AF65-F5344CB8AC3E}">
        <p14:creationId xmlns:p14="http://schemas.microsoft.com/office/powerpoint/2010/main" val="111498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80000"/>
              </a:lnSpc>
              <a:defRPr/>
            </a:pPr>
            <a:r>
              <a:rPr lang="en-US" dirty="0">
                <a:latin typeface="Calibri" charset="0"/>
                <a:ea typeface="ＭＳ Ｐゴシック" charset="0"/>
                <a:cs typeface="ＭＳ Ｐゴシック" charset="0"/>
              </a:rPr>
              <a:t>Here is the instructor’s view of </a:t>
            </a:r>
            <a:r>
              <a:rPr lang="en-US" dirty="0" err="1">
                <a:latin typeface="Calibri" charset="0"/>
                <a:ea typeface="ＭＳ Ｐゴシック" charset="0"/>
                <a:cs typeface="ＭＳ Ｐゴシック" charset="0"/>
              </a:rPr>
              <a:t>GradeMark</a:t>
            </a:r>
            <a:r>
              <a:rPr lang="en-US" dirty="0">
                <a:latin typeface="Calibri" charset="0"/>
                <a:ea typeface="ＭＳ Ｐゴシック" charset="0"/>
                <a:cs typeface="ＭＳ Ｐゴシック" charset="0"/>
              </a:rPr>
              <a:t>, our online marking &amp; grading tool that includes the ETS grammar engine. </a:t>
            </a:r>
          </a:p>
          <a:p>
            <a:pPr>
              <a:lnSpc>
                <a:spcPct val="80000"/>
              </a:lnSpc>
              <a:defRPr/>
            </a:pPr>
            <a:endParaRPr lang="en-US" dirty="0">
              <a:latin typeface="Calibri" charset="0"/>
              <a:ea typeface="ＭＳ Ｐゴシック" charset="0"/>
              <a:cs typeface="ＭＳ Ｐゴシック" charset="0"/>
            </a:endParaRPr>
          </a:p>
          <a:p>
            <a:pPr>
              <a:lnSpc>
                <a:spcPct val="80000"/>
              </a:lnSpc>
              <a:defRPr/>
            </a:pPr>
            <a:r>
              <a:rPr lang="en-US" dirty="0">
                <a:latin typeface="Calibri" charset="0"/>
                <a:ea typeface="ＭＳ Ｐゴシック" charset="0"/>
                <a:cs typeface="ＭＳ Ｐゴシック" charset="0"/>
              </a:rPr>
              <a:t>On the right is the pallet of blue </a:t>
            </a:r>
            <a:r>
              <a:rPr lang="en-US" dirty="0" err="1">
                <a:latin typeface="Calibri" charset="0"/>
                <a:ea typeface="ＭＳ Ｐゴシック" charset="0"/>
                <a:cs typeface="ＭＳ Ｐゴシック" charset="0"/>
              </a:rPr>
              <a:t>QuickMarks</a:t>
            </a:r>
            <a:r>
              <a:rPr lang="en-US" dirty="0">
                <a:latin typeface="Calibri" charset="0"/>
                <a:ea typeface="ＭＳ Ｐゴシック" charset="0"/>
                <a:cs typeface="ＭＳ Ｐゴシック" charset="0"/>
              </a:rPr>
              <a:t>, some of which have been dropped onto the paper. You can see the ‘</a:t>
            </a:r>
            <a:r>
              <a:rPr lang="en-US" altLang="ja-JP" dirty="0" err="1">
                <a:latin typeface="Calibri" charset="0"/>
                <a:ea typeface="ＭＳ Ｐゴシック" charset="0"/>
                <a:cs typeface="ＭＳ Ｐゴシック" charset="0"/>
              </a:rPr>
              <a:t>Awk</a:t>
            </a:r>
            <a:r>
              <a:rPr 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mark opened on the paper with the explanation of </a:t>
            </a:r>
            <a:r>
              <a:rPr 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Awkward.</a:t>
            </a:r>
            <a:r>
              <a:rPr lang="en-US" dirty="0">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a:lnSpc>
                <a:spcPct val="80000"/>
              </a:lnSpc>
              <a:defRPr/>
            </a:pPr>
            <a:endParaRPr lang="en-US" dirty="0">
              <a:latin typeface="Calibri" charset="0"/>
              <a:ea typeface="ＭＳ Ｐゴシック" charset="0"/>
              <a:cs typeface="ＭＳ Ｐゴシック" charset="0"/>
            </a:endParaRPr>
          </a:p>
          <a:p>
            <a:pPr>
              <a:lnSpc>
                <a:spcPct val="80000"/>
              </a:lnSpc>
              <a:defRPr/>
            </a:pPr>
            <a:r>
              <a:rPr lang="en-US" dirty="0">
                <a:latin typeface="Calibri" charset="0"/>
                <a:ea typeface="ＭＳ Ｐゴシック" charset="0"/>
                <a:cs typeface="ＭＳ Ｐゴシック" charset="0"/>
              </a:rPr>
              <a:t>The purple marks are from ETS and you can see that it’s identifying some of the spelling, style and mechanics issues.</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From here, it’s very easy for instructors to leave feedback using:</a:t>
            </a:r>
          </a:p>
          <a:p>
            <a:pPr>
              <a:lnSpc>
                <a:spcPct val="80000"/>
              </a:lnSpc>
              <a:buFontTx/>
              <a:buChar char="-"/>
              <a:defRPr/>
            </a:pPr>
            <a:r>
              <a:rPr lang="en-US" dirty="0">
                <a:latin typeface="Calibri" charset="0"/>
                <a:ea typeface="ＭＳ Ｐゴシック" charset="0"/>
                <a:cs typeface="ＭＳ Ｐゴシック" charset="0"/>
              </a:rPr>
              <a:t> Pre-set </a:t>
            </a:r>
            <a:r>
              <a:rPr lang="en-US" dirty="0" err="1">
                <a:latin typeface="Calibri" charset="0"/>
                <a:ea typeface="ＭＳ Ｐゴシック" charset="0"/>
                <a:cs typeface="ＭＳ Ｐゴシック" charset="0"/>
              </a:rPr>
              <a:t>QuickMarks</a:t>
            </a:r>
            <a:r>
              <a:rPr lang="en-US" dirty="0">
                <a:latin typeface="Calibri" charset="0"/>
                <a:ea typeface="ＭＳ Ｐゴシック" charset="0"/>
                <a:cs typeface="ＭＳ Ｐゴシック" charset="0"/>
              </a:rPr>
              <a:t> or Custom </a:t>
            </a:r>
            <a:r>
              <a:rPr lang="en-US" dirty="0" err="1">
                <a:latin typeface="Calibri" charset="0"/>
                <a:ea typeface="ＭＳ Ｐゴシック" charset="0"/>
                <a:cs typeface="ＭＳ Ｐゴシック" charset="0"/>
              </a:rPr>
              <a:t>QuickMarks</a:t>
            </a:r>
            <a:r>
              <a:rPr lang="en-US" dirty="0">
                <a:latin typeface="Calibri" charset="0"/>
                <a:ea typeface="ＭＳ Ｐゴシック" charset="0"/>
                <a:cs typeface="ＭＳ Ｐゴシック" charset="0"/>
              </a:rPr>
              <a:t> created ‘on the fly’ &amp; stored in convenient Libraries for future access</a:t>
            </a:r>
          </a:p>
          <a:p>
            <a:pPr>
              <a:lnSpc>
                <a:spcPct val="80000"/>
              </a:lnSpc>
              <a:defRPr/>
            </a:pPr>
            <a:r>
              <a:rPr lang="en-US" dirty="0">
                <a:latin typeface="Calibri" charset="0"/>
                <a:ea typeface="ＭＳ Ｐゴシック" charset="0"/>
                <a:cs typeface="ＭＳ Ｐゴシック" charset="0"/>
              </a:rPr>
              <a:t>- Voice Comments</a:t>
            </a:r>
          </a:p>
          <a:p>
            <a:pPr>
              <a:lnSpc>
                <a:spcPct val="80000"/>
              </a:lnSpc>
              <a:buFontTx/>
              <a:buChar char="-"/>
              <a:defRPr/>
            </a:pPr>
            <a:r>
              <a:rPr lang="en-US" dirty="0">
                <a:latin typeface="Calibri" charset="0"/>
                <a:ea typeface="ＭＳ Ｐゴシック" charset="0"/>
                <a:cs typeface="ＭＳ Ｐゴシック" charset="0"/>
              </a:rPr>
              <a:t> Rubrics, and</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 General Comments</a:t>
            </a:r>
          </a:p>
          <a:p>
            <a:pPr>
              <a:lnSpc>
                <a:spcPct val="80000"/>
              </a:lnSpc>
              <a:defRPr/>
            </a:pPr>
            <a:endParaRPr lang="en-US" dirty="0">
              <a:latin typeface="Calibri" charset="0"/>
              <a:ea typeface="ＭＳ Ｐゴシック" charset="0"/>
              <a:cs typeface="ＭＳ Ｐゴシック" charset="0"/>
            </a:endParaRPr>
          </a:p>
          <a:p>
            <a:pPr>
              <a:lnSpc>
                <a:spcPct val="80000"/>
              </a:lnSpc>
              <a:defRPr/>
            </a:pPr>
            <a:r>
              <a:rPr lang="en-US" dirty="0">
                <a:latin typeface="Calibri" charset="0"/>
                <a:ea typeface="ＭＳ Ｐゴシック" charset="0"/>
                <a:cs typeface="ＭＳ Ｐゴシック" charset="0"/>
              </a:rPr>
              <a:t>…and then transfer the student’s grade into a </a:t>
            </a:r>
            <a:r>
              <a:rPr lang="en-US" dirty="0" err="1" smtClean="0">
                <a:latin typeface="Calibri" charset="0"/>
                <a:ea typeface="ＭＳ Ｐゴシック" charset="0"/>
                <a:cs typeface="ＭＳ Ｐゴシック" charset="0"/>
              </a:rPr>
              <a:t>Gradebook</a:t>
            </a:r>
            <a:r>
              <a:rPr lang="en-US" dirty="0" smtClean="0">
                <a:latin typeface="Calibri" charset="0"/>
                <a:ea typeface="ＭＳ Ｐゴシック" charset="0"/>
                <a:cs typeface="ＭＳ Ｐゴシック" charset="0"/>
              </a:rPr>
              <a:t> within Turnitin.</a:t>
            </a:r>
            <a:endParaRPr lang="en-US" dirty="0">
              <a:latin typeface="Calibri" charset="0"/>
              <a:ea typeface="ＭＳ Ｐゴシック" charset="0"/>
              <a:cs typeface="ＭＳ Ｐゴシック" charset="0"/>
            </a:endParaRPr>
          </a:p>
          <a:p>
            <a:pPr>
              <a:lnSpc>
                <a:spcPct val="80000"/>
              </a:lnSpc>
              <a:defRPr/>
            </a:pPr>
            <a:endParaRPr lang="en-US" dirty="0">
              <a:latin typeface="Calibri" charset="0"/>
              <a:ea typeface="ＭＳ Ｐゴシック" charset="0"/>
              <a:cs typeface="ＭＳ Ｐゴシック" charset="0"/>
            </a:endParaRPr>
          </a:p>
          <a:p>
            <a:pPr>
              <a:lnSpc>
                <a:spcPct val="80000"/>
              </a:lnSpc>
              <a:defRPr/>
            </a:pPr>
            <a:r>
              <a:rPr lang="en-US" dirty="0">
                <a:latin typeface="Calibri" charset="0"/>
                <a:ea typeface="ＭＳ Ｐゴシック" charset="0"/>
                <a:cs typeface="ＭＳ Ｐゴシック" charset="0"/>
              </a:rPr>
              <a:t>Additionally, the Originality Report can be overlaid onto this </a:t>
            </a:r>
            <a:r>
              <a:rPr lang="en-US" dirty="0" err="1">
                <a:latin typeface="Calibri" charset="0"/>
                <a:ea typeface="ＭＳ Ｐゴシック" charset="0"/>
                <a:cs typeface="ＭＳ Ｐゴシック" charset="0"/>
              </a:rPr>
              <a:t>GradeMark</a:t>
            </a:r>
            <a:r>
              <a:rPr lang="en-US" dirty="0">
                <a:latin typeface="Calibri" charset="0"/>
                <a:ea typeface="ＭＳ Ｐゴシック" charset="0"/>
                <a:cs typeface="ＭＳ Ｐゴシック" charset="0"/>
              </a:rPr>
              <a:t> view so the instructor can comment on the content matches to teach proper citation methods and see a more comprehensive view of all the feedback on the paper.</a:t>
            </a:r>
          </a:p>
          <a:p>
            <a:pPr>
              <a:lnSpc>
                <a:spcPct val="80000"/>
              </a:lnSpc>
              <a:defRPr/>
            </a:pPr>
            <a:endParaRPr lang="en-US" dirty="0">
              <a:latin typeface="Calibri" charset="0"/>
              <a:ea typeface="ＭＳ Ｐゴシック" charset="0"/>
              <a:cs typeface="ＭＳ Ｐゴシック" charset="0"/>
            </a:endParaRPr>
          </a:p>
          <a:p>
            <a:pPr>
              <a:lnSpc>
                <a:spcPct val="80000"/>
              </a:lnSpc>
              <a:defRPr/>
            </a:pPr>
            <a:r>
              <a:rPr lang="en-US" dirty="0">
                <a:latin typeface="Calibri" charset="0"/>
                <a:ea typeface="ＭＳ Ｐゴシック" charset="0"/>
                <a:cs typeface="ＭＳ Ｐゴシック" charset="0"/>
              </a:rPr>
              <a:t>So it’s very easy for instructors to save grading time while increasing the quality of their feedback. We expect that in a few years, most papers will be graded using online tools like </a:t>
            </a:r>
            <a:r>
              <a:rPr lang="en-US" dirty="0" err="1">
                <a:latin typeface="Calibri" charset="0"/>
                <a:ea typeface="ＭＳ Ｐゴシック" charset="0"/>
                <a:cs typeface="ＭＳ Ｐゴシック" charset="0"/>
              </a:rPr>
              <a:t>GradeMark</a:t>
            </a:r>
            <a:r>
              <a:rPr lang="en-US" dirty="0">
                <a:latin typeface="Calibri" charset="0"/>
                <a:ea typeface="ＭＳ Ｐゴシック" charset="0"/>
                <a:cs typeface="ＭＳ Ｐゴシック" charset="0"/>
              </a:rPr>
              <a:t>.</a:t>
            </a:r>
          </a:p>
          <a:p>
            <a:pPr>
              <a:lnSpc>
                <a:spcPct val="80000"/>
              </a:lnSpc>
              <a:buFontTx/>
              <a:buChar char="-"/>
              <a:defRPr/>
            </a:pPr>
            <a:endParaRPr lang="en-US" dirty="0">
              <a:latin typeface="Calibri" charset="0"/>
              <a:ea typeface="ＭＳ Ｐゴシック" charset="0"/>
              <a:cs typeface="ＭＳ Ｐゴシック" charset="0"/>
            </a:endParaRPr>
          </a:p>
          <a:p>
            <a:pPr>
              <a:lnSpc>
                <a:spcPct val="80000"/>
              </a:lnSpc>
              <a:buFontTx/>
              <a:buChar char="-"/>
              <a:defRPr/>
            </a:pPr>
            <a:endParaRPr lang="en-US" dirty="0">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ECC760-F52D-584A-A1E9-74499340F3B8}" type="slidenum">
              <a:rPr lang="en-US" sz="1200"/>
              <a:pPr eaLnBrk="1" hangingPunct="1"/>
              <a:t>10</a:t>
            </a:fld>
            <a:endParaRPr lang="en-US" sz="1200"/>
          </a:p>
        </p:txBody>
      </p:sp>
    </p:spTree>
    <p:extLst>
      <p:ext uri="{BB962C8B-B14F-4D97-AF65-F5344CB8AC3E}">
        <p14:creationId xmlns:p14="http://schemas.microsoft.com/office/powerpoint/2010/main" val="57536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Card - Positiv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srcRect/>
          <a:stretch/>
        </p:blipFill>
        <p:spPr>
          <a:xfrm>
            <a:off x="102896" y="6556892"/>
            <a:ext cx="818676" cy="242024"/>
          </a:xfrm>
          <a:prstGeom prst="rect">
            <a:avLst/>
          </a:prstGeom>
          <a:noFill/>
          <a:ln>
            <a:noFill/>
          </a:ln>
        </p:spPr>
      </p:pic>
      <p:sp>
        <p:nvSpPr>
          <p:cNvPr id="16" name="Shape 16"/>
          <p:cNvSpPr txBox="1">
            <a:spLocks noGrp="1"/>
          </p:cNvSpPr>
          <p:nvPr>
            <p:ph type="sldNum" idx="12"/>
          </p:nvPr>
        </p:nvSpPr>
        <p:spPr>
          <a:xfrm>
            <a:off x="6968071" y="6525575"/>
            <a:ext cx="2133599" cy="27432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9BFE49E-E6E0-6F46-9071-3D9BB20D794F}" type="datetimeFigureOut">
              <a:rPr lang="en-US"/>
              <a:pPr>
                <a:defRPr/>
              </a:pPr>
              <a:t>12/14/16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DD8596C-B574-FB40-86BC-BB975E55B6B6}" type="slidenum">
              <a:rPr lang="en-US"/>
              <a:pPr>
                <a:defRPr/>
              </a:pPr>
              <a:t>‹#›</a:t>
            </a:fld>
            <a:endParaRPr lang="en-US" dirty="0"/>
          </a:p>
        </p:txBody>
      </p:sp>
    </p:spTree>
    <p:extLst>
      <p:ext uri="{BB962C8B-B14F-4D97-AF65-F5344CB8AC3E}">
        <p14:creationId xmlns:p14="http://schemas.microsoft.com/office/powerpoint/2010/main" val="212387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 2012 iParadigms, LLC  All rights reserved.</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DC516AB-4B84-AA4F-9431-419600E1E502}" type="slidenum">
              <a:rPr lang="en-US"/>
              <a:pPr>
                <a:defRPr/>
              </a:pPr>
              <a:t>‹#›</a:t>
            </a:fld>
            <a:endParaRPr lang="en-US"/>
          </a:p>
        </p:txBody>
      </p:sp>
    </p:spTree>
    <p:extLst>
      <p:ext uri="{BB962C8B-B14F-4D97-AF65-F5344CB8AC3E}">
        <p14:creationId xmlns:p14="http://schemas.microsoft.com/office/powerpoint/2010/main" val="250445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Card - Positive">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srcRect/>
          <a:stretch/>
        </p:blipFill>
        <p:spPr>
          <a:xfrm>
            <a:off x="102896" y="6556892"/>
            <a:ext cx="818676" cy="242024"/>
          </a:xfrm>
          <a:prstGeom prst="rect">
            <a:avLst/>
          </a:prstGeom>
          <a:noFill/>
          <a:ln>
            <a:noFill/>
          </a:ln>
        </p:spPr>
      </p:pic>
      <p:sp>
        <p:nvSpPr>
          <p:cNvPr id="25" name="Shape 25"/>
          <p:cNvSpPr txBox="1">
            <a:spLocks noGrp="1"/>
          </p:cNvSpPr>
          <p:nvPr>
            <p:ph type="sldNum" idx="12"/>
          </p:nvPr>
        </p:nvSpPr>
        <p:spPr>
          <a:xfrm>
            <a:off x="6968071" y="6525575"/>
            <a:ext cx="2133599" cy="27432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26" name="Shape 26"/>
          <p:cNvPicPr preferRelativeResize="0"/>
          <p:nvPr/>
        </p:nvPicPr>
        <p:blipFill rotWithShape="1">
          <a:blip r:embed="rId2"/>
          <a:srcRect/>
          <a:stretch/>
        </p:blipFill>
        <p:spPr>
          <a:xfrm>
            <a:off x="102896" y="6556892"/>
            <a:ext cx="818676" cy="2420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go.turnitin.com/live-expert-training" TargetMode="External"/><Relationship Id="rId5" Type="http://schemas.openxmlformats.org/officeDocument/2006/relationships/hyperlink" Target="http://guides.turnitin.com/" TargetMode="External"/><Relationship Id="rId6" Type="http://schemas.openxmlformats.org/officeDocument/2006/relationships/hyperlink" Target="http://www.turnitin.com/en_us/support/help-center"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mailto:kbrabec@turnitin.com" TargetMode="Externa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kbrabec@turnitin.com"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3"/>
          <a:srcRect/>
          <a:stretch/>
        </p:blipFill>
        <p:spPr>
          <a:xfrm>
            <a:off x="1115291" y="2195178"/>
            <a:ext cx="7065818" cy="214800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20868" y="596638"/>
            <a:ext cx="8302265" cy="715695"/>
          </a:xfrm>
          <a:prstGeom prst="rect">
            <a:avLst/>
          </a:prstGeom>
          <a:noFill/>
          <a:ln w="9525">
            <a:noFill/>
            <a:miter lim="800000"/>
            <a:headEnd/>
            <a:tailEnd/>
          </a:ln>
        </p:spPr>
        <p:txBody>
          <a:bodyPr/>
          <a:lstStyle/>
          <a:p>
            <a:pPr algn="ctr">
              <a:defRPr/>
            </a:pPr>
            <a:r>
              <a:rPr lang="en-US" sz="3400" dirty="0">
                <a:solidFill>
                  <a:srgbClr val="404040"/>
                </a:solidFill>
                <a:latin typeface="Helvetica Light"/>
                <a:cs typeface="Helvetica Light"/>
              </a:rPr>
              <a:t>Grading &amp; Feedback</a:t>
            </a:r>
            <a:endParaRPr lang="en-US" baseline="30000" dirty="0">
              <a:solidFill>
                <a:srgbClr val="404040"/>
              </a:solidFill>
              <a:latin typeface="Helvetica Light"/>
              <a:cs typeface="Helvetica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688" y="1312333"/>
            <a:ext cx="6450623" cy="49940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 y="127012"/>
            <a:ext cx="9143998" cy="751913"/>
          </a:xfrm>
          <a:prstGeom prst="rect">
            <a:avLst/>
          </a:prstGeom>
          <a:noFill/>
          <a:ln w="9525">
            <a:noFill/>
            <a:miter lim="800000"/>
            <a:headEnd/>
            <a:tailEnd/>
          </a:ln>
        </p:spPr>
        <p:txBody>
          <a:bodyPr/>
          <a:lstStyle/>
          <a:p>
            <a:pPr algn="ctr">
              <a:defRPr/>
            </a:pPr>
            <a:r>
              <a:rPr lang="en-US" sz="3200" dirty="0" smtClean="0">
                <a:solidFill>
                  <a:srgbClr val="404040"/>
                </a:solidFill>
                <a:latin typeface="Helvetica Light"/>
                <a:cs typeface="Helvetica Light"/>
              </a:rPr>
              <a:t>Go Mobile with Feedback Studio </a:t>
            </a:r>
            <a:r>
              <a:rPr lang="en-US" sz="3200" dirty="0">
                <a:solidFill>
                  <a:srgbClr val="404040"/>
                </a:solidFill>
                <a:latin typeface="Helvetica Light"/>
                <a:cs typeface="Helvetica Light"/>
              </a:rPr>
              <a:t>for </a:t>
            </a:r>
            <a:r>
              <a:rPr lang="en-US" sz="3200" dirty="0" smtClean="0">
                <a:solidFill>
                  <a:srgbClr val="404040"/>
                </a:solidFill>
                <a:latin typeface="Helvetica Light"/>
                <a:cs typeface="Helvetica Light"/>
              </a:rPr>
              <a:t>iPad</a:t>
            </a:r>
            <a:endParaRPr lang="en-US" sz="3200" baseline="30000" dirty="0">
              <a:solidFill>
                <a:srgbClr val="404040"/>
              </a:solidFill>
              <a:latin typeface="Helvetica Light"/>
              <a:cs typeface="Helvetica Light"/>
            </a:endParaRPr>
          </a:p>
        </p:txBody>
      </p:sp>
      <p:sp>
        <p:nvSpPr>
          <p:cNvPr id="44034" name="TextBox 11"/>
          <p:cNvSpPr txBox="1">
            <a:spLocks noChangeArrowheads="1"/>
          </p:cNvSpPr>
          <p:nvPr/>
        </p:nvSpPr>
        <p:spPr bwMode="auto">
          <a:xfrm>
            <a:off x="457200" y="6577013"/>
            <a:ext cx="82296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solidFill>
                  <a:srgbClr val="000000"/>
                </a:solidFill>
                <a:latin typeface="Helvetica Light" charset="0"/>
                <a:cs typeface="Helvetica Light" charset="0"/>
              </a:rPr>
              <a:t>iPad is a trademark of Apple Inc.</a:t>
            </a:r>
          </a:p>
        </p:txBody>
      </p:sp>
      <p:pic>
        <p:nvPicPr>
          <p:cNvPr id="44035" name="Picture 4" descr="special_characters.png"/>
          <p:cNvPicPr>
            <a:picLocks noChangeAspect="1"/>
          </p:cNvPicPr>
          <p:nvPr/>
        </p:nvPicPr>
        <p:blipFill>
          <a:blip r:embed="rId3">
            <a:extLst>
              <a:ext uri="{28A0092B-C50C-407E-A947-70E740481C1C}">
                <a14:useLocalDpi xmlns:a14="http://schemas.microsoft.com/office/drawing/2010/main" val="0"/>
              </a:ext>
            </a:extLst>
          </a:blip>
          <a:srcRect l="49123" r="-10526"/>
          <a:stretch>
            <a:fillRect/>
          </a:stretch>
        </p:blipFill>
        <p:spPr bwMode="auto">
          <a:xfrm>
            <a:off x="5657850" y="711200"/>
            <a:ext cx="22225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5" descr="special_characters.png"/>
          <p:cNvPicPr>
            <a:picLocks noChangeAspect="1"/>
          </p:cNvPicPr>
          <p:nvPr/>
        </p:nvPicPr>
        <p:blipFill>
          <a:blip r:embed="rId3">
            <a:extLst>
              <a:ext uri="{28A0092B-C50C-407E-A947-70E740481C1C}">
                <a14:useLocalDpi xmlns:a14="http://schemas.microsoft.com/office/drawing/2010/main" val="0"/>
              </a:ext>
            </a:extLst>
          </a:blip>
          <a:srcRect r="52632"/>
          <a:stretch>
            <a:fillRect/>
          </a:stretch>
        </p:blipFill>
        <p:spPr bwMode="auto">
          <a:xfrm>
            <a:off x="6026150" y="1247775"/>
            <a:ext cx="17145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pad-m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160" y="878925"/>
            <a:ext cx="6733544" cy="5207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1"/>
          </p:nvPr>
        </p:nvSpPr>
        <p:spPr bwMode="auto">
          <a:xfrm>
            <a:off x="6553200" y="6356350"/>
            <a:ext cx="2133599"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E21D9-4636-9E42-9BAF-B02F3D0B27BD}" type="slidenum">
              <a:rPr lang="en-US" sz="900">
                <a:solidFill>
                  <a:srgbClr val="8F8F8F"/>
                </a:solidFill>
                <a:latin typeface="Georgia" charset="0"/>
              </a:rPr>
              <a:pPr eaLnBrk="1" hangingPunct="1"/>
              <a:t>11</a:t>
            </a:fld>
            <a:endParaRPr lang="en-US" sz="900">
              <a:solidFill>
                <a:srgbClr val="8F8F8F"/>
              </a:solidFill>
              <a:latin typeface="Georgia" charset="0"/>
            </a:endParaRPr>
          </a:p>
        </p:txBody>
      </p:sp>
      <p:sp>
        <p:nvSpPr>
          <p:cNvPr id="8" name="Shape 52"/>
          <p:cNvSpPr/>
          <p:nvPr/>
        </p:nvSpPr>
        <p:spPr>
          <a:xfrm>
            <a:off x="0" y="6485467"/>
            <a:ext cx="9144000" cy="372532"/>
          </a:xfrm>
          <a:prstGeom prst="rect">
            <a:avLst/>
          </a:prstGeom>
          <a:solidFill>
            <a:schemeClr val="accent5">
              <a:lumMod val="40000"/>
              <a:lumOff val="60000"/>
            </a:schemeClr>
          </a:solidFill>
          <a:ln w="9525"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 name="Shape 57"/>
          <p:cNvSpPr txBox="1"/>
          <p:nvPr/>
        </p:nvSpPr>
        <p:spPr>
          <a:xfrm>
            <a:off x="594926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dirty="0">
                <a:solidFill>
                  <a:schemeClr val="accent1">
                    <a:lumMod val="75000"/>
                  </a:schemeClr>
                </a:solidFill>
                <a:latin typeface="Proxima Nova"/>
                <a:ea typeface="Proxima Nova"/>
                <a:cs typeface="Proxima Nova"/>
                <a:sym typeface="Proxima Nova"/>
              </a:rPr>
              <a:t>Training &amp; Professional Development</a:t>
            </a:r>
          </a:p>
        </p:txBody>
      </p:sp>
      <p:pic>
        <p:nvPicPr>
          <p:cNvPr id="10" name="Picture 9" descr="turnitin-feedback-studio-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468027"/>
            <a:ext cx="1763973" cy="407612"/>
          </a:xfrm>
          <a:prstGeom prst="rect">
            <a:avLst/>
          </a:prstGeom>
        </p:spPr>
      </p:pic>
      <p:pic>
        <p:nvPicPr>
          <p:cNvPr id="3" name="Picture 2" descr="instructor-view.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9814" y="1336391"/>
            <a:ext cx="5656652" cy="4379344"/>
          </a:xfrm>
          <a:prstGeom prst="rect">
            <a:avLst/>
          </a:prstGeom>
        </p:spPr>
      </p:pic>
    </p:spTree>
    <p:extLst>
      <p:ext uri="{BB962C8B-B14F-4D97-AF65-F5344CB8AC3E}">
        <p14:creationId xmlns:p14="http://schemas.microsoft.com/office/powerpoint/2010/main" val="182713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txBox="1">
            <a:spLocks/>
          </p:cNvSpPr>
          <p:nvPr/>
        </p:nvSpPr>
        <p:spPr bwMode="auto">
          <a:xfrm>
            <a:off x="193675" y="1023187"/>
            <a:ext cx="8756650" cy="518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dirty="0" smtClean="0">
                <a:solidFill>
                  <a:srgbClr val="376092"/>
                </a:solidFill>
                <a:latin typeface="Helvetica Light" charset="0"/>
                <a:cs typeface="Helvetica Light" charset="0"/>
              </a:rPr>
              <a:t>Feedback Studio</a:t>
            </a:r>
          </a:p>
          <a:p>
            <a:pPr algn="ctr" eaLnBrk="1" hangingPunct="1"/>
            <a:r>
              <a:rPr lang="en-US" sz="7800" dirty="0" smtClean="0">
                <a:solidFill>
                  <a:srgbClr val="376092"/>
                </a:solidFill>
                <a:latin typeface="Helvetica Light" charset="0"/>
                <a:cs typeface="Helvetica Light" charset="0"/>
              </a:rPr>
              <a:t>Walk-through</a:t>
            </a:r>
          </a:p>
        </p:txBody>
      </p:sp>
    </p:spTree>
    <p:extLst>
      <p:ext uri="{BB962C8B-B14F-4D97-AF65-F5344CB8AC3E}">
        <p14:creationId xmlns:p14="http://schemas.microsoft.com/office/powerpoint/2010/main" val="373032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txBox="1">
            <a:spLocks/>
          </p:cNvSpPr>
          <p:nvPr/>
        </p:nvSpPr>
        <p:spPr bwMode="auto">
          <a:xfrm>
            <a:off x="457200" y="2046288"/>
            <a:ext cx="8229600" cy="296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a:solidFill>
                  <a:srgbClr val="376092"/>
                </a:solidFill>
                <a:latin typeface="Helvetica Light" charset="0"/>
                <a:cs typeface="Helvetica Light" charset="0"/>
              </a:rPr>
              <a:t>ACADEMIC </a:t>
            </a:r>
          </a:p>
          <a:p>
            <a:pPr algn="ctr" eaLnBrk="1" hangingPunct="1"/>
            <a:r>
              <a:rPr lang="en-US" sz="7800">
                <a:solidFill>
                  <a:srgbClr val="376092"/>
                </a:solidFill>
                <a:latin typeface="Helvetica Light" charset="0"/>
                <a:cs typeface="Helvetica Light" charset="0"/>
              </a:rPr>
              <a:t>INTEGRITY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457200" y="427038"/>
            <a:ext cx="8229600"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smtClean="0">
                <a:solidFill>
                  <a:srgbClr val="404040"/>
                </a:solidFill>
                <a:latin typeface="Helvetica Light" charset="0"/>
                <a:cs typeface="Helvetica Light" charset="0"/>
              </a:rPr>
              <a:t>Sample Academic Integrity Statement</a:t>
            </a:r>
            <a:endParaRPr lang="en-US" sz="3200" dirty="0">
              <a:solidFill>
                <a:srgbClr val="404040"/>
              </a:solidFill>
              <a:latin typeface="Helvetica Light" charset="0"/>
              <a:cs typeface="Helvetica Light" charset="0"/>
            </a:endParaRPr>
          </a:p>
        </p:txBody>
      </p:sp>
      <p:sp>
        <p:nvSpPr>
          <p:cNvPr id="56323" name="Rectangle 4"/>
          <p:cNvSpPr>
            <a:spLocks noChangeArrowheads="1"/>
          </p:cNvSpPr>
          <p:nvPr/>
        </p:nvSpPr>
        <p:spPr bwMode="auto">
          <a:xfrm>
            <a:off x="781050" y="2325688"/>
            <a:ext cx="73914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Helvetica Light" charset="0"/>
                <a:cs typeface="Helvetica Light" charset="0"/>
              </a:rPr>
              <a:t>“In support of Academic Integrity at </a:t>
            </a:r>
            <a:r>
              <a:rPr lang="en-US" sz="2000" dirty="0" smtClean="0">
                <a:latin typeface="Helvetica Light" charset="0"/>
                <a:cs typeface="Helvetica Light" charset="0"/>
              </a:rPr>
              <a:t>&lt;your institution&gt;, </a:t>
            </a:r>
            <a:r>
              <a:rPr lang="en-US" sz="2000" dirty="0" err="1" smtClean="0">
                <a:latin typeface="Helvetica Light" charset="0"/>
                <a:cs typeface="Helvetica Light" charset="0"/>
              </a:rPr>
              <a:t>Turnitin</a:t>
            </a:r>
            <a:r>
              <a:rPr lang="en-US" sz="2000" dirty="0" smtClean="0">
                <a:latin typeface="Helvetica Light" charset="0"/>
                <a:cs typeface="Helvetica Light" charset="0"/>
              </a:rPr>
              <a:t> Feedback Studio </a:t>
            </a:r>
            <a:r>
              <a:rPr lang="en-US" sz="2000" dirty="0">
                <a:latin typeface="Helvetica Light" charset="0"/>
                <a:cs typeface="Helvetica Light" charset="0"/>
              </a:rPr>
              <a:t>will be used to review the papers that you submit in this </a:t>
            </a:r>
            <a:r>
              <a:rPr lang="en-US" sz="2000" dirty="0" smtClean="0">
                <a:latin typeface="Helvetica Light" charset="0"/>
                <a:cs typeface="Helvetica Light" charset="0"/>
              </a:rPr>
              <a:t>course.  </a:t>
            </a:r>
            <a:r>
              <a:rPr lang="en-US" sz="2000" dirty="0">
                <a:latin typeface="Helvetica Light" charset="0"/>
                <a:cs typeface="Helvetica Light" charset="0"/>
              </a:rPr>
              <a:t>Turnitin does not determine whether plagiarism has taken place or not.  Turnitin will also not be used as a punitive tool or measure.  The </a:t>
            </a:r>
            <a:r>
              <a:rPr lang="en-US" sz="2000" dirty="0" smtClean="0">
                <a:latin typeface="Helvetica Light" charset="0"/>
                <a:cs typeface="Helvetica Light" charset="0"/>
              </a:rPr>
              <a:t>instructor </a:t>
            </a:r>
            <a:r>
              <a:rPr lang="en-US" sz="2000" dirty="0">
                <a:latin typeface="Helvetica Light" charset="0"/>
                <a:cs typeface="Helvetica Light" charset="0"/>
              </a:rPr>
              <a:t>of this class will use the reports that Turnitin generates as a basis for the thorough evaluation of the authenticity and originality of your work and the work of your classmates.”</a:t>
            </a:r>
          </a:p>
        </p:txBody>
      </p:sp>
      <p:sp>
        <p:nvSpPr>
          <p:cNvPr id="56324" name="Rectangle 5"/>
          <p:cNvSpPr>
            <a:spLocks noChangeArrowheads="1"/>
          </p:cNvSpPr>
          <p:nvPr/>
        </p:nvSpPr>
        <p:spPr bwMode="auto">
          <a:xfrm>
            <a:off x="471720" y="1550460"/>
            <a:ext cx="7391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a:solidFill>
                  <a:srgbClr val="404040"/>
                </a:solidFill>
                <a:latin typeface="Helvetica Light" charset="0"/>
                <a:cs typeface="Helvetica Light" charset="0"/>
              </a:rPr>
              <a:t>Additional copy to include:</a:t>
            </a:r>
          </a:p>
        </p:txBody>
      </p:sp>
      <p:sp>
        <p:nvSpPr>
          <p:cNvPr id="6"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7"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8"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txBox="1">
            <a:spLocks/>
          </p:cNvSpPr>
          <p:nvPr/>
        </p:nvSpPr>
        <p:spPr bwMode="auto">
          <a:xfrm>
            <a:off x="193675" y="2046288"/>
            <a:ext cx="8756650" cy="296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a:solidFill>
                  <a:srgbClr val="376092"/>
                </a:solidFill>
                <a:latin typeface="Helvetica Light" charset="0"/>
                <a:cs typeface="Helvetica Light" charset="0"/>
              </a:rPr>
              <a:t>ADDITIONAL RESOURCES</a:t>
            </a:r>
          </a:p>
        </p:txBody>
      </p:sp>
    </p:spTree>
    <p:extLst>
      <p:ext uri="{BB962C8B-B14F-4D97-AF65-F5344CB8AC3E}">
        <p14:creationId xmlns:p14="http://schemas.microsoft.com/office/powerpoint/2010/main" val="2893895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3"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4"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
        <p:nvSpPr>
          <p:cNvPr id="5" name="Content Placeholder 2"/>
          <p:cNvSpPr txBox="1">
            <a:spLocks/>
          </p:cNvSpPr>
          <p:nvPr/>
        </p:nvSpPr>
        <p:spPr bwMode="auto">
          <a:xfrm>
            <a:off x="296863" y="596900"/>
            <a:ext cx="8550275" cy="133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4000"/>
              </a:lnSpc>
              <a:buClr>
                <a:schemeClr val="accent1"/>
              </a:buClr>
            </a:pPr>
            <a:r>
              <a:rPr lang="en-US" sz="3400" dirty="0">
                <a:solidFill>
                  <a:srgbClr val="404040"/>
                </a:solidFill>
                <a:latin typeface="Helvetica Light" charset="0"/>
                <a:cs typeface="Helvetica Light" charset="0"/>
              </a:rPr>
              <a:t>Additional Resources</a:t>
            </a:r>
          </a:p>
        </p:txBody>
      </p:sp>
      <p:sp>
        <p:nvSpPr>
          <p:cNvPr id="6" name="Rectangle 5"/>
          <p:cNvSpPr/>
          <p:nvPr/>
        </p:nvSpPr>
        <p:spPr>
          <a:xfrm>
            <a:off x="732118" y="1381171"/>
            <a:ext cx="7799294" cy="4031873"/>
          </a:xfrm>
          <a:prstGeom prst="rect">
            <a:avLst/>
          </a:prstGeom>
        </p:spPr>
        <p:txBody>
          <a:bodyPr wrap="square">
            <a:spAutoFit/>
          </a:bodyPr>
          <a:lstStyle/>
          <a:p>
            <a:pPr marL="342900" indent="-342900">
              <a:buFont typeface="Arial" charset="0"/>
              <a:buChar char="•"/>
              <a:defRPr/>
            </a:pPr>
            <a:endParaRPr lang="en-US" sz="2000" dirty="0">
              <a:solidFill>
                <a:schemeClr val="tx1">
                  <a:lumMod val="85000"/>
                  <a:lumOff val="15000"/>
                </a:schemeClr>
              </a:solidFill>
              <a:latin typeface="Helvetica Light"/>
              <a:cs typeface="Helvetica Light"/>
            </a:endParaRPr>
          </a:p>
          <a:p>
            <a:pPr marL="342900" indent="-342900">
              <a:buFont typeface="Arial" charset="0"/>
              <a:buChar char="•"/>
            </a:pPr>
            <a:r>
              <a:rPr lang="en-US" sz="2000" dirty="0" smtClean="0">
                <a:solidFill>
                  <a:schemeClr val="tx1">
                    <a:lumMod val="85000"/>
                    <a:lumOff val="15000"/>
                  </a:schemeClr>
                </a:solidFill>
                <a:latin typeface="Helvetica Light"/>
                <a:cs typeface="Helvetica Light"/>
              </a:rPr>
              <a:t>Live Expert Trainings</a:t>
            </a:r>
          </a:p>
          <a:p>
            <a:r>
              <a:rPr lang="en-US" sz="2000" dirty="0" smtClean="0">
                <a:solidFill>
                  <a:schemeClr val="tx1">
                    <a:lumMod val="85000"/>
                    <a:lumOff val="15000"/>
                  </a:schemeClr>
                </a:solidFill>
                <a:latin typeface="Helvetica Light"/>
                <a:cs typeface="Helvetica Light"/>
              </a:rPr>
              <a:t>    </a:t>
            </a:r>
            <a:r>
              <a:rPr lang="en-US" sz="2000" dirty="0">
                <a:solidFill>
                  <a:schemeClr val="tx1">
                    <a:lumMod val="85000"/>
                    <a:lumOff val="15000"/>
                  </a:schemeClr>
                </a:solidFill>
                <a:latin typeface="Helvetica Light"/>
                <a:cs typeface="Helvetica Light"/>
                <a:hlinkClick r:id="rId4"/>
              </a:rPr>
              <a:t>http://</a:t>
            </a:r>
            <a:r>
              <a:rPr lang="en-US" sz="2000" dirty="0" smtClean="0">
                <a:solidFill>
                  <a:schemeClr val="tx1">
                    <a:lumMod val="85000"/>
                    <a:lumOff val="15000"/>
                  </a:schemeClr>
                </a:solidFill>
                <a:latin typeface="Helvetica Light"/>
                <a:cs typeface="Helvetica Light"/>
                <a:hlinkClick r:id="rId4"/>
              </a:rPr>
              <a:t>go.turnitin.com/live-expert-training</a:t>
            </a:r>
            <a:endParaRPr lang="en-US" sz="2000" dirty="0" smtClean="0">
              <a:solidFill>
                <a:schemeClr val="tx1">
                  <a:lumMod val="85000"/>
                  <a:lumOff val="15000"/>
                </a:schemeClr>
              </a:solidFill>
              <a:latin typeface="Helvetica Light"/>
              <a:cs typeface="Helvetica Light"/>
            </a:endParaRPr>
          </a:p>
          <a:p>
            <a:endParaRPr lang="en-US" sz="2000" dirty="0">
              <a:solidFill>
                <a:schemeClr val="tx1">
                  <a:lumMod val="85000"/>
                  <a:lumOff val="15000"/>
                </a:schemeClr>
              </a:solidFill>
              <a:latin typeface="Helvetica Light"/>
              <a:cs typeface="Helvetica Light"/>
            </a:endParaRPr>
          </a:p>
          <a:p>
            <a:pPr marL="342900" indent="-342900">
              <a:buFont typeface="Arial"/>
              <a:buChar char="•"/>
              <a:defRPr/>
            </a:pPr>
            <a:r>
              <a:rPr lang="en-US" sz="2000" dirty="0" smtClean="0">
                <a:solidFill>
                  <a:schemeClr val="tx1">
                    <a:lumMod val="85000"/>
                    <a:lumOff val="15000"/>
                  </a:schemeClr>
                </a:solidFill>
                <a:latin typeface="Helvetica Light"/>
                <a:cs typeface="Helvetica Light"/>
              </a:rPr>
              <a:t>Turnitin Feedback Studio Success Kit</a:t>
            </a:r>
            <a:r>
              <a:rPr lang="en-US" sz="2000" dirty="0">
                <a:solidFill>
                  <a:schemeClr val="tx1">
                    <a:lumMod val="85000"/>
                    <a:lumOff val="15000"/>
                  </a:schemeClr>
                </a:solidFill>
                <a:latin typeface="Helvetica Light"/>
                <a:cs typeface="Helvetica Light"/>
              </a:rPr>
              <a:t> </a:t>
            </a:r>
            <a:r>
              <a:rPr lang="en-US" sz="2000" dirty="0" smtClean="0">
                <a:solidFill>
                  <a:schemeClr val="tx1">
                    <a:lumMod val="85000"/>
                    <a:lumOff val="15000"/>
                  </a:schemeClr>
                </a:solidFill>
                <a:latin typeface="Helvetica Light"/>
                <a:cs typeface="Helvetica Light"/>
              </a:rPr>
              <a:t>located at:</a:t>
            </a:r>
          </a:p>
          <a:p>
            <a:pPr>
              <a:defRPr/>
            </a:pPr>
            <a:r>
              <a:rPr lang="en-US" sz="2000" dirty="0" smtClean="0">
                <a:solidFill>
                  <a:schemeClr val="tx1">
                    <a:lumMod val="85000"/>
                    <a:lumOff val="15000"/>
                  </a:schemeClr>
                </a:solidFill>
                <a:latin typeface="Helvetica Light"/>
                <a:cs typeface="Helvetica Light"/>
              </a:rPr>
              <a:t>     </a:t>
            </a:r>
            <a:r>
              <a:rPr lang="en-US" sz="2000" dirty="0" err="1" smtClean="0">
                <a:solidFill>
                  <a:schemeClr val="tx1">
                    <a:lumMod val="85000"/>
                    <a:lumOff val="15000"/>
                  </a:schemeClr>
                </a:solidFill>
                <a:latin typeface="Helvetica Light"/>
                <a:cs typeface="Helvetica Light"/>
                <a:hlinkClick r:id="rId5"/>
              </a:rPr>
              <a:t>Guides.turnitin.com</a:t>
            </a:r>
            <a:endParaRPr lang="en-US" sz="2000" dirty="0" smtClean="0">
              <a:solidFill>
                <a:schemeClr val="tx1">
                  <a:lumMod val="85000"/>
                  <a:lumOff val="15000"/>
                </a:schemeClr>
              </a:solidFill>
              <a:latin typeface="Helvetica Light"/>
              <a:cs typeface="Helvetica Light"/>
            </a:endParaRPr>
          </a:p>
          <a:p>
            <a:pPr marL="342900" indent="-342900">
              <a:buFont typeface="Arial"/>
              <a:buChar char="•"/>
              <a:defRPr/>
            </a:pPr>
            <a:endParaRPr lang="en-US" sz="2000" dirty="0" smtClean="0">
              <a:solidFill>
                <a:schemeClr val="tx1">
                  <a:lumMod val="85000"/>
                  <a:lumOff val="15000"/>
                </a:schemeClr>
              </a:solidFill>
              <a:latin typeface="Helvetica Light"/>
              <a:cs typeface="Helvetica Light"/>
            </a:endParaRPr>
          </a:p>
          <a:p>
            <a:pPr marL="342900" indent="-342900">
              <a:buFont typeface="Arial"/>
              <a:buChar char="•"/>
              <a:defRPr/>
            </a:pPr>
            <a:r>
              <a:rPr lang="en-US" sz="2000" dirty="0" smtClean="0">
                <a:solidFill>
                  <a:schemeClr val="tx1">
                    <a:lumMod val="85000"/>
                    <a:lumOff val="15000"/>
                  </a:schemeClr>
                </a:solidFill>
                <a:latin typeface="Helvetica Light"/>
                <a:cs typeface="Helvetica Light"/>
              </a:rPr>
              <a:t>Help Center:</a:t>
            </a:r>
          </a:p>
          <a:p>
            <a:pPr>
              <a:defRPr/>
            </a:pPr>
            <a:r>
              <a:rPr lang="en-US" sz="2000" dirty="0">
                <a:solidFill>
                  <a:schemeClr val="tx1">
                    <a:lumMod val="85000"/>
                    <a:lumOff val="15000"/>
                  </a:schemeClr>
                </a:solidFill>
                <a:latin typeface="Helvetica Light"/>
                <a:cs typeface="Helvetica Light"/>
              </a:rPr>
              <a:t> </a:t>
            </a:r>
            <a:r>
              <a:rPr lang="en-US" sz="2000" dirty="0" smtClean="0">
                <a:solidFill>
                  <a:schemeClr val="tx1">
                    <a:lumMod val="85000"/>
                    <a:lumOff val="15000"/>
                  </a:schemeClr>
                </a:solidFill>
                <a:latin typeface="Helvetica Light"/>
                <a:cs typeface="Helvetica Light"/>
              </a:rPr>
              <a:t>    </a:t>
            </a:r>
            <a:r>
              <a:rPr lang="en-US" sz="2000" dirty="0" smtClean="0">
                <a:solidFill>
                  <a:schemeClr val="tx1">
                    <a:lumMod val="85000"/>
                    <a:lumOff val="15000"/>
                  </a:schemeClr>
                </a:solidFill>
                <a:latin typeface="Helvetica Light"/>
                <a:cs typeface="Helvetica Light"/>
                <a:hlinkClick r:id="rId6"/>
              </a:rPr>
              <a:t>http</a:t>
            </a:r>
            <a:r>
              <a:rPr lang="en-US" sz="2000" dirty="0">
                <a:solidFill>
                  <a:schemeClr val="tx1">
                    <a:lumMod val="85000"/>
                    <a:lumOff val="15000"/>
                  </a:schemeClr>
                </a:solidFill>
                <a:latin typeface="Helvetica Light"/>
                <a:cs typeface="Helvetica Light"/>
                <a:hlinkClick r:id="rId6"/>
              </a:rPr>
              <a:t>://www.turnitin.com/en_us/support/help-center</a:t>
            </a:r>
            <a:r>
              <a:rPr lang="en-US" sz="2000" dirty="0">
                <a:solidFill>
                  <a:schemeClr val="tx1">
                    <a:lumMod val="85000"/>
                    <a:lumOff val="15000"/>
                  </a:schemeClr>
                </a:solidFill>
                <a:latin typeface="Helvetica Light"/>
                <a:cs typeface="Helvetica Light"/>
              </a:rPr>
              <a:t> </a:t>
            </a:r>
            <a:endParaRPr lang="en-US" sz="2000" dirty="0" smtClean="0">
              <a:solidFill>
                <a:schemeClr val="tx1">
                  <a:lumMod val="85000"/>
                  <a:lumOff val="15000"/>
                </a:schemeClr>
              </a:solidFill>
              <a:latin typeface="Helvetica Light"/>
              <a:cs typeface="Helvetica Light"/>
            </a:endParaRPr>
          </a:p>
          <a:p>
            <a:pPr marL="342900" indent="-342900">
              <a:buFont typeface="Arial"/>
              <a:buChar char="•"/>
              <a:defRPr/>
            </a:pPr>
            <a:endParaRPr lang="en-US" sz="2000" dirty="0">
              <a:solidFill>
                <a:schemeClr val="tx1">
                  <a:lumMod val="85000"/>
                  <a:lumOff val="15000"/>
                </a:schemeClr>
              </a:solidFill>
              <a:latin typeface="Helvetica Light"/>
              <a:cs typeface="Helvetica Light"/>
            </a:endParaRPr>
          </a:p>
          <a:p>
            <a:pPr marL="342900" indent="-342900">
              <a:buFont typeface="Arial"/>
              <a:buChar char="•"/>
              <a:defRPr/>
            </a:pPr>
            <a:r>
              <a:rPr lang="en-US" sz="2000" dirty="0" smtClean="0">
                <a:solidFill>
                  <a:schemeClr val="tx1">
                    <a:lumMod val="85000"/>
                    <a:lumOff val="15000"/>
                  </a:schemeClr>
                </a:solidFill>
                <a:latin typeface="Helvetica Light"/>
                <a:cs typeface="Helvetica Light"/>
              </a:rPr>
              <a:t>Call the </a:t>
            </a:r>
            <a:r>
              <a:rPr lang="en-US" sz="2000" dirty="0" err="1" smtClean="0">
                <a:solidFill>
                  <a:schemeClr val="tx1">
                    <a:lumMod val="85000"/>
                    <a:lumOff val="15000"/>
                  </a:schemeClr>
                </a:solidFill>
                <a:latin typeface="Helvetica Light"/>
                <a:cs typeface="Helvetica Light"/>
              </a:rPr>
              <a:t>Turnitin</a:t>
            </a:r>
            <a:r>
              <a:rPr lang="en-US" sz="2000" dirty="0" smtClean="0">
                <a:solidFill>
                  <a:schemeClr val="tx1">
                    <a:lumMod val="85000"/>
                    <a:lumOff val="15000"/>
                  </a:schemeClr>
                </a:solidFill>
                <a:latin typeface="Helvetica Light"/>
                <a:cs typeface="Helvetica Light"/>
              </a:rPr>
              <a:t> Help Desk!</a:t>
            </a:r>
          </a:p>
          <a:p>
            <a:pPr>
              <a:defRPr/>
            </a:pPr>
            <a:r>
              <a:rPr lang="en-US" sz="3600" dirty="0" smtClean="0">
                <a:solidFill>
                  <a:schemeClr val="tx1">
                    <a:lumMod val="85000"/>
                    <a:lumOff val="15000"/>
                  </a:schemeClr>
                </a:solidFill>
                <a:latin typeface="Helvetica Light"/>
                <a:cs typeface="Helvetica Light"/>
              </a:rPr>
              <a:t>   866-816-5046 x 241</a:t>
            </a:r>
            <a:endParaRPr lang="en-US" sz="3600" dirty="0">
              <a:solidFill>
                <a:schemeClr val="tx1">
                  <a:lumMod val="85000"/>
                  <a:lumOff val="15000"/>
                </a:schemeClr>
              </a:solidFill>
              <a:latin typeface="Helvetica Light"/>
              <a:cs typeface="Helvetica Light"/>
            </a:endParaRPr>
          </a:p>
        </p:txBody>
      </p:sp>
    </p:spTree>
    <p:extLst>
      <p:ext uri="{BB962C8B-B14F-4D97-AF65-F5344CB8AC3E}">
        <p14:creationId xmlns:p14="http://schemas.microsoft.com/office/powerpoint/2010/main" val="244296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txBox="1">
            <a:spLocks/>
          </p:cNvSpPr>
          <p:nvPr/>
        </p:nvSpPr>
        <p:spPr bwMode="auto">
          <a:xfrm>
            <a:off x="193675" y="2046288"/>
            <a:ext cx="8756650" cy="296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dirty="0" smtClean="0">
                <a:solidFill>
                  <a:srgbClr val="376092"/>
                </a:solidFill>
                <a:latin typeface="Helvetica Light" charset="0"/>
                <a:cs typeface="Helvetica Light" charset="0"/>
              </a:rPr>
              <a:t>Questions?</a:t>
            </a:r>
          </a:p>
          <a:p>
            <a:pPr algn="ctr" eaLnBrk="1" hangingPunct="1"/>
            <a:endParaRPr lang="en-US" sz="7800" dirty="0">
              <a:solidFill>
                <a:srgbClr val="376092"/>
              </a:solidFill>
              <a:latin typeface="Helvetica Light" charset="0"/>
              <a:cs typeface="Helvetica Light" charset="0"/>
            </a:endParaRPr>
          </a:p>
        </p:txBody>
      </p:sp>
    </p:spTree>
    <p:extLst>
      <p:ext uri="{BB962C8B-B14F-4D97-AF65-F5344CB8AC3E}">
        <p14:creationId xmlns:p14="http://schemas.microsoft.com/office/powerpoint/2010/main" val="114364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274637"/>
            <a:ext cx="8229600" cy="1143000"/>
          </a:xfrm>
        </p:spPr>
        <p:txBody>
          <a:bodyPr/>
          <a:lstStyle/>
          <a:p>
            <a:pPr algn="l" eaLnBrk="1" hangingPunct="1"/>
            <a:r>
              <a:rPr lang="en-US" sz="3600" b="1" dirty="0" smtClean="0">
                <a:solidFill>
                  <a:schemeClr val="tx1">
                    <a:lumMod val="75000"/>
                    <a:lumOff val="25000"/>
                  </a:schemeClr>
                </a:solidFill>
                <a:latin typeface="Helvetica Light" charset="0"/>
                <a:ea typeface="ＭＳ Ｐゴシック" charset="0"/>
                <a:cs typeface="Helvetica Light" charset="0"/>
              </a:rPr>
              <a:t>Thank you!</a:t>
            </a:r>
            <a:endParaRPr lang="en-US" sz="3600" dirty="0">
              <a:solidFill>
                <a:schemeClr val="tx1">
                  <a:lumMod val="75000"/>
                  <a:lumOff val="25000"/>
                </a:schemeClr>
              </a:solidFill>
              <a:latin typeface="Helvetica Light" charset="0"/>
              <a:ea typeface="ＭＳ Ｐゴシック" charset="0"/>
              <a:cs typeface="Helvetica Light" charset="0"/>
            </a:endParaRPr>
          </a:p>
        </p:txBody>
      </p:sp>
      <p:sp>
        <p:nvSpPr>
          <p:cNvPr id="5" name="Content Placeholder 5"/>
          <p:cNvSpPr>
            <a:spLocks noGrp="1"/>
          </p:cNvSpPr>
          <p:nvPr>
            <p:ph idx="1"/>
          </p:nvPr>
        </p:nvSpPr>
        <p:spPr>
          <a:xfrm>
            <a:off x="457200" y="1524000"/>
            <a:ext cx="8229600" cy="4525963"/>
          </a:xfrm>
        </p:spPr>
        <p:txBody>
          <a:bodyPr/>
          <a:lstStyle/>
          <a:p>
            <a:pPr marL="0" indent="0" algn="r">
              <a:buNone/>
            </a:pPr>
            <a:endParaRPr lang="en-US" sz="1800" dirty="0" smtClean="0">
              <a:solidFill>
                <a:srgbClr val="666666"/>
              </a:solidFill>
              <a:latin typeface="Helvetica Light" charset="0"/>
              <a:ea typeface="ＭＳ Ｐゴシック" charset="0"/>
            </a:endParaRPr>
          </a:p>
          <a:p>
            <a:pPr marL="0" indent="0" algn="r">
              <a:buNone/>
            </a:pPr>
            <a:endParaRPr lang="en-US" sz="1800" dirty="0">
              <a:solidFill>
                <a:srgbClr val="666666"/>
              </a:solidFill>
              <a:latin typeface="Helvetica Light" charset="0"/>
              <a:ea typeface="ＭＳ Ｐゴシック" charset="0"/>
            </a:endParaRPr>
          </a:p>
          <a:p>
            <a:pPr marL="0" indent="0" algn="ctr">
              <a:buNone/>
            </a:pPr>
            <a:endParaRPr lang="en-US" sz="2800" dirty="0" smtClean="0">
              <a:solidFill>
                <a:srgbClr val="666666"/>
              </a:solidFill>
              <a:latin typeface="Helvetica Light" charset="0"/>
              <a:ea typeface="ＭＳ Ｐゴシック" charset="0"/>
            </a:endParaRPr>
          </a:p>
          <a:p>
            <a:pPr marL="0" indent="0" algn="ctr">
              <a:buNone/>
            </a:pPr>
            <a:r>
              <a:rPr lang="en-US" sz="2800" dirty="0" smtClean="0">
                <a:solidFill>
                  <a:srgbClr val="666666"/>
                </a:solidFill>
                <a:latin typeface="Helvetica Light" charset="0"/>
                <a:ea typeface="ＭＳ Ｐゴシック" charset="0"/>
              </a:rPr>
              <a:t>Chris </a:t>
            </a:r>
            <a:r>
              <a:rPr lang="en-US" sz="2800" dirty="0">
                <a:solidFill>
                  <a:srgbClr val="666666"/>
                </a:solidFill>
                <a:latin typeface="Helvetica Light" charset="0"/>
                <a:ea typeface="ＭＳ Ｐゴシック" charset="0"/>
              </a:rPr>
              <a:t>McClure</a:t>
            </a:r>
          </a:p>
          <a:p>
            <a:pPr marL="0" indent="0" algn="ctr">
              <a:buNone/>
            </a:pPr>
            <a:r>
              <a:rPr lang="en-US" sz="1800" dirty="0">
                <a:solidFill>
                  <a:srgbClr val="666666"/>
                </a:solidFill>
                <a:latin typeface="Helvetica Light" charset="0"/>
                <a:ea typeface="ＭＳ Ｐゴシック" charset="0"/>
              </a:rPr>
              <a:t>Customer Success Consultant</a:t>
            </a:r>
          </a:p>
          <a:p>
            <a:pPr marL="0" indent="0" algn="ctr">
              <a:buNone/>
            </a:pPr>
            <a:r>
              <a:rPr lang="en-US" sz="1800" dirty="0" smtClean="0">
                <a:solidFill>
                  <a:srgbClr val="666666"/>
                </a:solidFill>
                <a:latin typeface="Helvetica Light" charset="0"/>
                <a:ea typeface="ＭＳ Ｐゴシック" charset="0"/>
                <a:hlinkClick r:id="rId3"/>
              </a:rPr>
              <a:t>cmcclure@turnitin.com</a:t>
            </a:r>
            <a:r>
              <a:rPr lang="en-US" sz="1800" dirty="0" smtClean="0">
                <a:solidFill>
                  <a:srgbClr val="666666"/>
                </a:solidFill>
                <a:latin typeface="Helvetica Light" charset="0"/>
                <a:ea typeface="ＭＳ Ｐゴシック" charset="0"/>
              </a:rPr>
              <a:t> </a:t>
            </a:r>
            <a:endParaRPr lang="en-US" sz="1800" dirty="0">
              <a:solidFill>
                <a:srgbClr val="666666"/>
              </a:solidFill>
              <a:latin typeface="Helvetica Light" charset="0"/>
              <a:ea typeface="ＭＳ Ｐゴシック" charset="0"/>
            </a:endParaRPr>
          </a:p>
          <a:p>
            <a:pPr marL="0" indent="0" algn="ctr">
              <a:buNone/>
            </a:pPr>
            <a:endParaRPr lang="en-US" sz="1800" dirty="0">
              <a:solidFill>
                <a:srgbClr val="666666"/>
              </a:solidFill>
              <a:latin typeface="Helvetica Light" charset="0"/>
              <a:ea typeface="ＭＳ Ｐゴシック" charset="0"/>
            </a:endParaRPr>
          </a:p>
          <a:p>
            <a:pPr marL="0" indent="0" algn="ctr">
              <a:buNone/>
            </a:pPr>
            <a:endParaRPr lang="en-US" sz="1800" dirty="0">
              <a:solidFill>
                <a:srgbClr val="666666"/>
              </a:solidFill>
              <a:latin typeface="Helvetica Light" charset="0"/>
              <a:ea typeface="ＭＳ Ｐゴシック" charset="0"/>
            </a:endParaRPr>
          </a:p>
          <a:p>
            <a:pPr marL="0" indent="0" algn="r">
              <a:buNone/>
            </a:pPr>
            <a:endParaRPr lang="en-US" sz="1800" dirty="0">
              <a:solidFill>
                <a:srgbClr val="666666"/>
              </a:solidFill>
              <a:latin typeface="Helvetica Light" charset="0"/>
              <a:ea typeface="ＭＳ Ｐゴシック" charset="0"/>
            </a:endParaRPr>
          </a:p>
        </p:txBody>
      </p:sp>
      <p:sp>
        <p:nvSpPr>
          <p:cNvPr id="6"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7" name="Shape 55"/>
          <p:cNvPicPr preferRelativeResize="0"/>
          <p:nvPr/>
        </p:nvPicPr>
        <p:blipFill rotWithShape="1">
          <a:blip r:embed="rId4"/>
          <a:srcRect/>
          <a:stretch/>
        </p:blipFill>
        <p:spPr>
          <a:xfrm>
            <a:off x="102896" y="6556892"/>
            <a:ext cx="818676" cy="242024"/>
          </a:xfrm>
          <a:prstGeom prst="rect">
            <a:avLst/>
          </a:prstGeom>
          <a:noFill/>
          <a:ln>
            <a:noFill/>
          </a:ln>
        </p:spPr>
      </p:pic>
      <p:sp>
        <p:nvSpPr>
          <p:cNvPr id="8"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extLst>
      <p:ext uri="{BB962C8B-B14F-4D97-AF65-F5344CB8AC3E}">
        <p14:creationId xmlns:p14="http://schemas.microsoft.com/office/powerpoint/2010/main" val="43603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pPr algn="r" eaLnBrk="1" hangingPunct="1"/>
            <a:r>
              <a:rPr lang="en-US" sz="2800" b="1" dirty="0" smtClean="0">
                <a:solidFill>
                  <a:schemeClr val="tx1">
                    <a:lumMod val="75000"/>
                    <a:lumOff val="25000"/>
                  </a:schemeClr>
                </a:solidFill>
                <a:latin typeface="Helvetica Light" charset="0"/>
                <a:ea typeface="ＭＳ Ｐゴシック" charset="0"/>
                <a:cs typeface="Helvetica Light" charset="0"/>
              </a:rPr>
              <a:t>Jefferson Township High School</a:t>
            </a:r>
            <a:r>
              <a:rPr lang="en-US" sz="2800" dirty="0" smtClean="0">
                <a:solidFill>
                  <a:schemeClr val="tx1">
                    <a:lumMod val="75000"/>
                    <a:lumOff val="25000"/>
                  </a:schemeClr>
                </a:solidFill>
                <a:latin typeface="Helvetica Light" charset="0"/>
                <a:ea typeface="ＭＳ Ｐゴシック" charset="0"/>
                <a:cs typeface="Helvetica Light" charset="0"/>
              </a:rPr>
              <a:t/>
            </a:r>
            <a:br>
              <a:rPr lang="en-US" sz="2800" dirty="0" smtClean="0">
                <a:solidFill>
                  <a:schemeClr val="tx1">
                    <a:lumMod val="75000"/>
                    <a:lumOff val="25000"/>
                  </a:schemeClr>
                </a:solidFill>
                <a:latin typeface="Helvetica Light" charset="0"/>
                <a:ea typeface="ＭＳ Ｐゴシック" charset="0"/>
                <a:cs typeface="Helvetica Light" charset="0"/>
              </a:rPr>
            </a:br>
            <a:r>
              <a:rPr lang="en-US" sz="2400" dirty="0" smtClean="0">
                <a:solidFill>
                  <a:schemeClr val="tx1">
                    <a:lumMod val="75000"/>
                    <a:lumOff val="25000"/>
                  </a:schemeClr>
                </a:solidFill>
                <a:latin typeface="Helvetica Light" charset="0"/>
                <a:ea typeface="ＭＳ Ｐゴシック" charset="0"/>
                <a:cs typeface="Helvetica Light" charset="0"/>
              </a:rPr>
              <a:t>December 14</a:t>
            </a:r>
            <a:r>
              <a:rPr lang="en-US" sz="2400" baseline="30000" dirty="0" smtClean="0">
                <a:solidFill>
                  <a:schemeClr val="tx1">
                    <a:lumMod val="75000"/>
                    <a:lumOff val="25000"/>
                  </a:schemeClr>
                </a:solidFill>
                <a:latin typeface="Helvetica Light" charset="0"/>
                <a:ea typeface="ＭＳ Ｐゴシック" charset="0"/>
                <a:cs typeface="Helvetica Light" charset="0"/>
              </a:rPr>
              <a:t>th</a:t>
            </a:r>
            <a:r>
              <a:rPr lang="en-US" sz="2400" dirty="0" smtClean="0">
                <a:solidFill>
                  <a:schemeClr val="tx1">
                    <a:lumMod val="75000"/>
                    <a:lumOff val="25000"/>
                  </a:schemeClr>
                </a:solidFill>
                <a:latin typeface="Helvetica Light" charset="0"/>
                <a:ea typeface="ＭＳ Ｐゴシック" charset="0"/>
                <a:cs typeface="Helvetica Light" charset="0"/>
              </a:rPr>
              <a:t>, 2016</a:t>
            </a:r>
            <a:endParaRPr lang="en-US" sz="2400" dirty="0">
              <a:solidFill>
                <a:schemeClr val="tx1">
                  <a:lumMod val="75000"/>
                  <a:lumOff val="25000"/>
                </a:schemeClr>
              </a:solidFill>
              <a:latin typeface="Helvetica Light" charset="0"/>
              <a:ea typeface="ＭＳ Ｐゴシック" charset="0"/>
              <a:cs typeface="Helvetica Light" charset="0"/>
            </a:endParaRPr>
          </a:p>
        </p:txBody>
      </p:sp>
      <p:sp>
        <p:nvSpPr>
          <p:cNvPr id="21506" name="Content Placeholder 5"/>
          <p:cNvSpPr>
            <a:spLocks noGrp="1"/>
          </p:cNvSpPr>
          <p:nvPr>
            <p:ph idx="1"/>
          </p:nvPr>
        </p:nvSpPr>
        <p:spPr>
          <a:xfrm>
            <a:off x="457200" y="1524000"/>
            <a:ext cx="8229600" cy="4525963"/>
          </a:xfrm>
        </p:spPr>
        <p:txBody>
          <a:bodyPr/>
          <a:lstStyle/>
          <a:p>
            <a:pPr marL="457200" indent="-457200">
              <a:buFont typeface="Georgia" charset="0"/>
              <a:buAutoNum type="arabicPeriod"/>
            </a:pPr>
            <a:r>
              <a:rPr lang="en-US" sz="2400" dirty="0" smtClean="0">
                <a:solidFill>
                  <a:srgbClr val="666666"/>
                </a:solidFill>
                <a:latin typeface="Helvetica Light" charset="0"/>
                <a:ea typeface="ＭＳ Ｐゴシック" charset="0"/>
              </a:rPr>
              <a:t>Introduction</a:t>
            </a:r>
          </a:p>
          <a:p>
            <a:pPr marL="457200" indent="-457200">
              <a:buFont typeface="Georgia" charset="0"/>
              <a:buAutoNum type="arabicPeriod"/>
            </a:pPr>
            <a:r>
              <a:rPr lang="en-US" sz="2400" dirty="0" smtClean="0">
                <a:solidFill>
                  <a:srgbClr val="666666"/>
                </a:solidFill>
                <a:latin typeface="Helvetica Light" charset="0"/>
                <a:ea typeface="ＭＳ Ｐゴシック" charset="0"/>
              </a:rPr>
              <a:t>What </a:t>
            </a:r>
            <a:r>
              <a:rPr lang="en-US" sz="2400" dirty="0">
                <a:solidFill>
                  <a:srgbClr val="666666"/>
                </a:solidFill>
                <a:latin typeface="Helvetica Light" charset="0"/>
                <a:ea typeface="ＭＳ Ｐゴシック" charset="0"/>
              </a:rPr>
              <a:t>is </a:t>
            </a:r>
            <a:r>
              <a:rPr lang="en-US" sz="2400" dirty="0" err="1" smtClean="0">
                <a:solidFill>
                  <a:srgbClr val="666666"/>
                </a:solidFill>
                <a:latin typeface="Helvetica Light" charset="0"/>
                <a:ea typeface="ＭＳ Ｐゴシック" charset="0"/>
              </a:rPr>
              <a:t>Turnitin</a:t>
            </a:r>
            <a:r>
              <a:rPr lang="en-US" sz="2400" dirty="0" smtClean="0">
                <a:solidFill>
                  <a:srgbClr val="666666"/>
                </a:solidFill>
                <a:latin typeface="Helvetica Light" charset="0"/>
                <a:ea typeface="ＭＳ Ｐゴシック" charset="0"/>
              </a:rPr>
              <a:t> Feedback Studio?</a:t>
            </a:r>
            <a:endParaRPr lang="en-US" sz="2400" dirty="0">
              <a:solidFill>
                <a:srgbClr val="666666"/>
              </a:solidFill>
              <a:latin typeface="Helvetica Light" charset="0"/>
              <a:ea typeface="ＭＳ Ｐゴシック" charset="0"/>
            </a:endParaRPr>
          </a:p>
          <a:p>
            <a:pPr marL="457200" indent="-457200">
              <a:buFont typeface="Georgia" charset="0"/>
              <a:buAutoNum type="arabicPeriod"/>
            </a:pPr>
            <a:r>
              <a:rPr lang="en-US" sz="2400" dirty="0" smtClean="0">
                <a:solidFill>
                  <a:srgbClr val="666666"/>
                </a:solidFill>
                <a:latin typeface="Helvetica Light" charset="0"/>
                <a:ea typeface="ＭＳ Ｐゴシック" charset="0"/>
              </a:rPr>
              <a:t>Feedback Studio Walk-through</a:t>
            </a:r>
          </a:p>
          <a:p>
            <a:pPr marL="457200" indent="-457200">
              <a:buFont typeface="Georgia" charset="0"/>
              <a:buAutoNum type="arabicPeriod"/>
            </a:pPr>
            <a:r>
              <a:rPr lang="en-US" sz="2400" dirty="0" smtClean="0">
                <a:solidFill>
                  <a:srgbClr val="666666"/>
                </a:solidFill>
                <a:latin typeface="Helvetica Light" charset="0"/>
                <a:ea typeface="ＭＳ Ｐゴシック" charset="0"/>
              </a:rPr>
              <a:t>Supporting </a:t>
            </a:r>
            <a:r>
              <a:rPr lang="en-US" sz="2400" dirty="0">
                <a:solidFill>
                  <a:srgbClr val="666666"/>
                </a:solidFill>
                <a:latin typeface="Helvetica Light" charset="0"/>
                <a:ea typeface="ＭＳ Ｐゴシック" charset="0"/>
              </a:rPr>
              <a:t>Academic </a:t>
            </a:r>
            <a:r>
              <a:rPr lang="en-US" sz="2400" dirty="0" smtClean="0">
                <a:solidFill>
                  <a:srgbClr val="666666"/>
                </a:solidFill>
                <a:latin typeface="Helvetica Light" charset="0"/>
                <a:ea typeface="ＭＳ Ｐゴシック" charset="0"/>
              </a:rPr>
              <a:t>Integrity</a:t>
            </a:r>
            <a:endParaRPr lang="en-US" sz="2400" dirty="0">
              <a:solidFill>
                <a:srgbClr val="666666"/>
              </a:solidFill>
              <a:latin typeface="Helvetica Light" charset="0"/>
              <a:ea typeface="ＭＳ Ｐゴシック" charset="0"/>
            </a:endParaRPr>
          </a:p>
          <a:p>
            <a:pPr marL="457200" indent="-457200">
              <a:buFont typeface="Georgia" charset="0"/>
              <a:buAutoNum type="arabicPeriod"/>
            </a:pPr>
            <a:r>
              <a:rPr lang="en-US" sz="2400" dirty="0" smtClean="0">
                <a:solidFill>
                  <a:srgbClr val="666666"/>
                </a:solidFill>
                <a:latin typeface="Helvetica Light" charset="0"/>
                <a:ea typeface="ＭＳ Ｐゴシック" charset="0"/>
              </a:rPr>
              <a:t>Additional Resources</a:t>
            </a:r>
          </a:p>
          <a:p>
            <a:pPr marL="457200" indent="-457200">
              <a:buFont typeface="Georgia" charset="0"/>
              <a:buAutoNum type="arabicPeriod"/>
            </a:pPr>
            <a:r>
              <a:rPr lang="en-US" sz="2400" dirty="0" smtClean="0">
                <a:solidFill>
                  <a:srgbClr val="666666"/>
                </a:solidFill>
                <a:latin typeface="Helvetica Light" charset="0"/>
                <a:ea typeface="ＭＳ Ｐゴシック" charset="0"/>
              </a:rPr>
              <a:t>Questions</a:t>
            </a:r>
            <a:endParaRPr lang="en-US" sz="2400" dirty="0">
              <a:solidFill>
                <a:srgbClr val="666666"/>
              </a:solidFill>
              <a:latin typeface="Helvetica Light" charset="0"/>
              <a:ea typeface="ＭＳ Ｐゴシック" charset="0"/>
            </a:endParaRPr>
          </a:p>
        </p:txBody>
      </p:sp>
      <p:sp>
        <p:nvSpPr>
          <p:cNvPr id="21508" name="Slide Number Placeholder 6"/>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E21D9-4636-9E42-9BAF-B02F3D0B27BD}" type="slidenum">
              <a:rPr lang="en-US" sz="900">
                <a:solidFill>
                  <a:srgbClr val="8F8F8F"/>
                </a:solidFill>
                <a:latin typeface="Georgia" charset="0"/>
              </a:rPr>
              <a:pPr eaLnBrk="1" hangingPunct="1"/>
              <a:t>2</a:t>
            </a:fld>
            <a:endParaRPr lang="en-US" sz="900">
              <a:solidFill>
                <a:srgbClr val="8F8F8F"/>
              </a:solidFill>
              <a:latin typeface="Georgia" charset="0"/>
            </a:endParaRPr>
          </a:p>
        </p:txBody>
      </p:sp>
      <p:sp>
        <p:nvSpPr>
          <p:cNvPr id="6"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7"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8"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274637"/>
            <a:ext cx="8229600" cy="1143000"/>
          </a:xfrm>
        </p:spPr>
        <p:txBody>
          <a:bodyPr/>
          <a:lstStyle/>
          <a:p>
            <a:pPr algn="l" eaLnBrk="1" hangingPunct="1"/>
            <a:r>
              <a:rPr lang="en-US" sz="3200" b="1" dirty="0" smtClean="0">
                <a:solidFill>
                  <a:schemeClr val="tx1">
                    <a:lumMod val="75000"/>
                    <a:lumOff val="25000"/>
                  </a:schemeClr>
                </a:solidFill>
                <a:latin typeface="Helvetica Light" charset="0"/>
                <a:ea typeface="ＭＳ Ｐゴシック" charset="0"/>
                <a:cs typeface="Helvetica Light" charset="0"/>
              </a:rPr>
              <a:t>Introduction</a:t>
            </a:r>
            <a:endParaRPr lang="en-US" sz="3200" dirty="0">
              <a:solidFill>
                <a:schemeClr val="tx1">
                  <a:lumMod val="75000"/>
                  <a:lumOff val="25000"/>
                </a:schemeClr>
              </a:solidFill>
              <a:latin typeface="Helvetica Light" charset="0"/>
              <a:ea typeface="ＭＳ Ｐゴシック" charset="0"/>
              <a:cs typeface="Helvetica Light" charset="0"/>
            </a:endParaRPr>
          </a:p>
        </p:txBody>
      </p:sp>
      <p:sp>
        <p:nvSpPr>
          <p:cNvPr id="5" name="Content Placeholder 5"/>
          <p:cNvSpPr>
            <a:spLocks noGrp="1"/>
          </p:cNvSpPr>
          <p:nvPr>
            <p:ph idx="1"/>
          </p:nvPr>
        </p:nvSpPr>
        <p:spPr>
          <a:xfrm>
            <a:off x="457200" y="1524000"/>
            <a:ext cx="8229600" cy="4525963"/>
          </a:xfrm>
        </p:spPr>
        <p:txBody>
          <a:bodyPr/>
          <a:lstStyle/>
          <a:p>
            <a:pPr marL="0" indent="0" algn="r">
              <a:buNone/>
            </a:pPr>
            <a:endParaRPr lang="en-US" sz="1800" dirty="0" smtClean="0">
              <a:solidFill>
                <a:srgbClr val="666666"/>
              </a:solidFill>
              <a:latin typeface="Helvetica Light" charset="0"/>
              <a:ea typeface="ＭＳ Ｐゴシック" charset="0"/>
            </a:endParaRPr>
          </a:p>
          <a:p>
            <a:pPr marL="0" indent="0" algn="r">
              <a:buNone/>
            </a:pPr>
            <a:endParaRPr lang="en-US" sz="1800" dirty="0">
              <a:solidFill>
                <a:srgbClr val="666666"/>
              </a:solidFill>
              <a:latin typeface="Helvetica Light" charset="0"/>
              <a:ea typeface="ＭＳ Ｐゴシック" charset="0"/>
            </a:endParaRPr>
          </a:p>
          <a:p>
            <a:pPr marL="0" indent="0" algn="ctr">
              <a:buNone/>
            </a:pPr>
            <a:endParaRPr lang="en-US" sz="2800" dirty="0" smtClean="0">
              <a:solidFill>
                <a:srgbClr val="666666"/>
              </a:solidFill>
              <a:latin typeface="Helvetica Light" charset="0"/>
              <a:ea typeface="ＭＳ Ｐゴシック" charset="0"/>
            </a:endParaRPr>
          </a:p>
          <a:p>
            <a:pPr marL="0" indent="0" algn="ctr">
              <a:buNone/>
            </a:pPr>
            <a:r>
              <a:rPr lang="en-US" sz="2800" dirty="0" smtClean="0">
                <a:solidFill>
                  <a:srgbClr val="666666"/>
                </a:solidFill>
                <a:latin typeface="Helvetica Light" charset="0"/>
                <a:ea typeface="ＭＳ Ｐゴシック" charset="0"/>
              </a:rPr>
              <a:t>Chris McClure</a:t>
            </a:r>
          </a:p>
          <a:p>
            <a:pPr marL="0" indent="0" algn="ctr">
              <a:buNone/>
            </a:pPr>
            <a:r>
              <a:rPr lang="en-US" sz="1800" dirty="0" smtClean="0">
                <a:solidFill>
                  <a:srgbClr val="666666"/>
                </a:solidFill>
                <a:latin typeface="Helvetica Light" charset="0"/>
                <a:ea typeface="ＭＳ Ｐゴシック" charset="0"/>
              </a:rPr>
              <a:t>Customer Success Consultant</a:t>
            </a:r>
          </a:p>
          <a:p>
            <a:pPr marL="0" indent="0" algn="ctr">
              <a:buNone/>
            </a:pPr>
            <a:r>
              <a:rPr lang="en-US" sz="1800" dirty="0" smtClean="0">
                <a:solidFill>
                  <a:srgbClr val="666666"/>
                </a:solidFill>
                <a:latin typeface="Helvetica Light" charset="0"/>
                <a:ea typeface="ＭＳ Ｐゴシック" charset="0"/>
                <a:hlinkClick r:id="rId2"/>
              </a:rPr>
              <a:t>cmcclure@turnitin.com</a:t>
            </a:r>
            <a:r>
              <a:rPr lang="en-US" sz="1800" dirty="0" smtClean="0">
                <a:solidFill>
                  <a:srgbClr val="666666"/>
                </a:solidFill>
                <a:latin typeface="Helvetica Light" charset="0"/>
                <a:ea typeface="ＭＳ Ｐゴシック" charset="0"/>
              </a:rPr>
              <a:t> </a:t>
            </a:r>
          </a:p>
          <a:p>
            <a:pPr marL="0" indent="0" algn="ctr">
              <a:buNone/>
            </a:pPr>
            <a:endParaRPr lang="en-US" sz="1800" dirty="0" smtClean="0">
              <a:solidFill>
                <a:srgbClr val="666666"/>
              </a:solidFill>
              <a:latin typeface="Helvetica Light" charset="0"/>
              <a:ea typeface="ＭＳ Ｐゴシック" charset="0"/>
            </a:endParaRPr>
          </a:p>
          <a:p>
            <a:pPr marL="0" indent="0" algn="ctr">
              <a:buNone/>
            </a:pPr>
            <a:endParaRPr lang="en-US" sz="1800" dirty="0">
              <a:solidFill>
                <a:srgbClr val="666666"/>
              </a:solidFill>
              <a:latin typeface="Helvetica Light" charset="0"/>
              <a:ea typeface="ＭＳ Ｐゴシック" charset="0"/>
            </a:endParaRPr>
          </a:p>
          <a:p>
            <a:pPr marL="0" indent="0" algn="ctr">
              <a:buNone/>
            </a:pPr>
            <a:endParaRPr lang="en-US" sz="1800" dirty="0">
              <a:solidFill>
                <a:srgbClr val="666666"/>
              </a:solidFill>
              <a:latin typeface="Helvetica Light" charset="0"/>
              <a:ea typeface="ＭＳ Ｐゴシック" charset="0"/>
            </a:endParaRPr>
          </a:p>
          <a:p>
            <a:pPr marL="0" indent="0" algn="ctr">
              <a:buNone/>
            </a:pPr>
            <a:endParaRPr lang="en-US" sz="1800" dirty="0" smtClean="0">
              <a:solidFill>
                <a:srgbClr val="666666"/>
              </a:solidFill>
              <a:latin typeface="Helvetica Light" charset="0"/>
              <a:ea typeface="ＭＳ Ｐゴシック" charset="0"/>
            </a:endParaRPr>
          </a:p>
          <a:p>
            <a:pPr marL="0" indent="0" algn="ctr">
              <a:buNone/>
            </a:pPr>
            <a:endParaRPr lang="en-US" sz="1800" dirty="0">
              <a:solidFill>
                <a:srgbClr val="666666"/>
              </a:solidFill>
              <a:latin typeface="Helvetica Light" charset="0"/>
              <a:ea typeface="ＭＳ Ｐゴシック" charset="0"/>
            </a:endParaRPr>
          </a:p>
          <a:p>
            <a:pPr marL="0" indent="0" algn="ctr">
              <a:buNone/>
            </a:pPr>
            <a:endParaRPr lang="en-US" sz="1800" dirty="0" smtClean="0">
              <a:solidFill>
                <a:srgbClr val="666666"/>
              </a:solidFill>
              <a:latin typeface="Helvetica Light" charset="0"/>
              <a:ea typeface="ＭＳ Ｐゴシック" charset="0"/>
            </a:endParaRPr>
          </a:p>
          <a:p>
            <a:pPr marL="0" indent="0" algn="r">
              <a:buNone/>
            </a:pPr>
            <a:endParaRPr lang="en-US" sz="1800" dirty="0">
              <a:solidFill>
                <a:srgbClr val="666666"/>
              </a:solidFill>
              <a:latin typeface="Helvetica Light" charset="0"/>
              <a:ea typeface="ＭＳ Ｐゴシック" charset="0"/>
            </a:endParaRPr>
          </a:p>
          <a:p>
            <a:pPr marL="0" indent="0" algn="r">
              <a:buNone/>
            </a:pPr>
            <a:r>
              <a:rPr lang="en-US" sz="1800" dirty="0" smtClean="0">
                <a:solidFill>
                  <a:srgbClr val="666666"/>
                </a:solidFill>
                <a:latin typeface="Helvetica Light" charset="0"/>
                <a:ea typeface="ＭＳ Ｐゴシック" charset="0"/>
              </a:rPr>
              <a:t> </a:t>
            </a:r>
            <a:endParaRPr lang="en-US" sz="1800" dirty="0">
              <a:solidFill>
                <a:srgbClr val="666666"/>
              </a:solidFill>
              <a:latin typeface="Helvetica Light" charset="0"/>
              <a:ea typeface="ＭＳ Ｐゴシック" charset="0"/>
            </a:endParaRPr>
          </a:p>
        </p:txBody>
      </p:sp>
      <p:sp>
        <p:nvSpPr>
          <p:cNvPr id="6"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7"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8"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extLst>
      <p:ext uri="{BB962C8B-B14F-4D97-AF65-F5344CB8AC3E}">
        <p14:creationId xmlns:p14="http://schemas.microsoft.com/office/powerpoint/2010/main" val="379757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5"/>
            <a:ext cx="8229600" cy="1954965"/>
          </a:xfrm>
        </p:spPr>
        <p:txBody>
          <a:bodyPr/>
          <a:lstStyle/>
          <a:p>
            <a:pPr algn="l"/>
            <a:r>
              <a:rPr lang="en-US" sz="3200" b="1" dirty="0">
                <a:solidFill>
                  <a:srgbClr val="404040"/>
                </a:solidFill>
                <a:latin typeface="Helvetica Light" charset="0"/>
                <a:ea typeface="ＭＳ Ｐゴシック" charset="0"/>
                <a:cs typeface="Helvetica Light" charset="0"/>
              </a:rPr>
              <a:t>What is Feedback Studio?</a:t>
            </a:r>
            <a:br>
              <a:rPr lang="en-US" sz="3200" b="1" dirty="0">
                <a:solidFill>
                  <a:srgbClr val="404040"/>
                </a:solidFill>
                <a:latin typeface="Helvetica Light" charset="0"/>
                <a:ea typeface="ＭＳ Ｐゴシック" charset="0"/>
                <a:cs typeface="Helvetica Light" charset="0"/>
              </a:rPr>
            </a:br>
            <a:endParaRPr lang="en-US" sz="3200" dirty="0">
              <a:solidFill>
                <a:srgbClr val="404040"/>
              </a:solidFill>
              <a:latin typeface="Helvetica Light" charset="0"/>
              <a:ea typeface="ＭＳ Ｐゴシック" charset="0"/>
              <a:cs typeface="Helvetica Light" charset="0"/>
            </a:endParaRPr>
          </a:p>
        </p:txBody>
      </p:sp>
      <p:sp>
        <p:nvSpPr>
          <p:cNvPr id="23554" name="Content Placeholder 2"/>
          <p:cNvSpPr>
            <a:spLocks noGrp="1"/>
          </p:cNvSpPr>
          <p:nvPr>
            <p:ph idx="1"/>
          </p:nvPr>
        </p:nvSpPr>
        <p:spPr>
          <a:xfrm>
            <a:off x="457200" y="2358188"/>
            <a:ext cx="8521700" cy="3657601"/>
          </a:xfrm>
        </p:spPr>
        <p:txBody>
          <a:bodyPr/>
          <a:lstStyle/>
          <a:p>
            <a:r>
              <a:rPr lang="en-US" sz="2400" dirty="0" smtClean="0">
                <a:solidFill>
                  <a:srgbClr val="666666"/>
                </a:solidFill>
                <a:latin typeface="Helvetica Light" charset="0"/>
                <a:ea typeface="ＭＳ Ｐゴシック" charset="0"/>
              </a:rPr>
              <a:t> What </a:t>
            </a:r>
            <a:r>
              <a:rPr lang="en-US" sz="2400" dirty="0">
                <a:solidFill>
                  <a:srgbClr val="666666"/>
                </a:solidFill>
                <a:latin typeface="Helvetica Light" charset="0"/>
                <a:ea typeface="ＭＳ Ｐゴシック" charset="0"/>
              </a:rPr>
              <a:t>do you know about </a:t>
            </a:r>
            <a:r>
              <a:rPr lang="en-US" sz="2400" dirty="0" err="1" smtClean="0">
                <a:solidFill>
                  <a:srgbClr val="666666"/>
                </a:solidFill>
                <a:latin typeface="Helvetica Light" charset="0"/>
                <a:ea typeface="ＭＳ Ｐゴシック" charset="0"/>
              </a:rPr>
              <a:t>Turnitin</a:t>
            </a:r>
            <a:r>
              <a:rPr lang="en-US" sz="2400" dirty="0" smtClean="0">
                <a:solidFill>
                  <a:srgbClr val="666666"/>
                </a:solidFill>
                <a:latin typeface="Helvetica Light" charset="0"/>
                <a:ea typeface="ＭＳ Ｐゴシック" charset="0"/>
              </a:rPr>
              <a:t> Feedback Studio?</a:t>
            </a:r>
          </a:p>
          <a:p>
            <a:endParaRPr lang="en-US" sz="2400" dirty="0">
              <a:solidFill>
                <a:srgbClr val="666666"/>
              </a:solidFill>
              <a:latin typeface="Helvetica Light" charset="0"/>
              <a:ea typeface="ＭＳ Ｐゴシック" charset="0"/>
            </a:endParaRPr>
          </a:p>
          <a:p>
            <a:r>
              <a:rPr lang="en-US" sz="2400" dirty="0" smtClean="0">
                <a:solidFill>
                  <a:srgbClr val="404040"/>
                </a:solidFill>
                <a:latin typeface="Helvetica Light" charset="0"/>
                <a:ea typeface="ＭＳ Ｐゴシック" charset="0"/>
                <a:cs typeface="Helvetica Light" charset="0"/>
              </a:rPr>
              <a:t>Feedback Studio is an instructional tool comprising three main services:</a:t>
            </a:r>
          </a:p>
          <a:p>
            <a:pPr marL="203200" indent="0">
              <a:buNone/>
            </a:pPr>
            <a:endParaRPr lang="en-US" sz="2400" dirty="0">
              <a:solidFill>
                <a:srgbClr val="404040"/>
              </a:solidFill>
              <a:latin typeface="Helvetica Light" charset="0"/>
              <a:ea typeface="ＭＳ Ｐゴシック" charset="0"/>
              <a:cs typeface="Helvetica Light" charset="0"/>
            </a:endParaRPr>
          </a:p>
          <a:p>
            <a:pPr marL="660400" indent="-457200">
              <a:buFont typeface="+mj-lt"/>
              <a:buAutoNum type="arabicPeriod"/>
            </a:pPr>
            <a:r>
              <a:rPr lang="en-US" sz="2400" b="1" dirty="0" smtClean="0">
                <a:solidFill>
                  <a:srgbClr val="404040"/>
                </a:solidFill>
                <a:latin typeface="Helvetica Light" charset="0"/>
                <a:ea typeface="ＭＳ Ｐゴシック" charset="0"/>
                <a:cs typeface="Helvetica Light" charset="0"/>
              </a:rPr>
              <a:t>Similarity Check</a:t>
            </a:r>
          </a:p>
          <a:p>
            <a:pPr marL="660400" indent="-457200">
              <a:buFont typeface="+mj-lt"/>
              <a:buAutoNum type="arabicPeriod"/>
            </a:pPr>
            <a:r>
              <a:rPr lang="en-US" sz="2400" b="1" dirty="0" smtClean="0">
                <a:solidFill>
                  <a:srgbClr val="404040"/>
                </a:solidFill>
                <a:latin typeface="Helvetica Light" charset="0"/>
                <a:ea typeface="ＭＳ Ｐゴシック" charset="0"/>
                <a:cs typeface="Helvetica Light" charset="0"/>
              </a:rPr>
              <a:t>Online </a:t>
            </a:r>
            <a:r>
              <a:rPr lang="en-US" sz="2400" b="1" dirty="0">
                <a:solidFill>
                  <a:srgbClr val="404040"/>
                </a:solidFill>
                <a:latin typeface="Helvetica Light" charset="0"/>
                <a:ea typeface="ＭＳ Ｐゴシック" charset="0"/>
                <a:cs typeface="Helvetica Light" charset="0"/>
              </a:rPr>
              <a:t>Grading &amp; </a:t>
            </a:r>
            <a:r>
              <a:rPr lang="en-US" sz="2400" b="1" dirty="0" smtClean="0">
                <a:solidFill>
                  <a:srgbClr val="404040"/>
                </a:solidFill>
                <a:latin typeface="Helvetica Light" charset="0"/>
                <a:ea typeface="ＭＳ Ｐゴシック" charset="0"/>
                <a:cs typeface="Helvetica Light" charset="0"/>
              </a:rPr>
              <a:t>Feedback</a:t>
            </a:r>
          </a:p>
          <a:p>
            <a:pPr marL="660400" indent="-457200">
              <a:buFont typeface="+mj-lt"/>
              <a:buAutoNum type="arabicPeriod"/>
            </a:pPr>
            <a:r>
              <a:rPr lang="en-US" sz="2400" b="1" dirty="0" smtClean="0">
                <a:solidFill>
                  <a:srgbClr val="404040"/>
                </a:solidFill>
                <a:latin typeface="Helvetica Light" charset="0"/>
                <a:ea typeface="ＭＳ Ｐゴシック" charset="0"/>
                <a:cs typeface="Helvetica Light" charset="0"/>
              </a:rPr>
              <a:t>Peer Review</a:t>
            </a:r>
            <a:endParaRPr lang="en-US" sz="2400" b="1" dirty="0">
              <a:solidFill>
                <a:srgbClr val="666666"/>
              </a:solidFill>
              <a:latin typeface="Helvetica Light" charset="0"/>
              <a:ea typeface="ＭＳ Ｐゴシック" charset="0"/>
            </a:endParaRPr>
          </a:p>
        </p:txBody>
      </p:sp>
      <p:sp>
        <p:nvSpPr>
          <p:cNvPr id="23556"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3841FF-BC38-094C-A9A2-0FE5C8246A57}" type="slidenum">
              <a:rPr lang="en-US" sz="900">
                <a:solidFill>
                  <a:srgbClr val="8F8F8F"/>
                </a:solidFill>
                <a:latin typeface="Georgia" charset="0"/>
              </a:rPr>
              <a:pPr eaLnBrk="1" hangingPunct="1"/>
              <a:t>4</a:t>
            </a:fld>
            <a:endParaRPr lang="en-US" sz="900">
              <a:solidFill>
                <a:srgbClr val="8F8F8F"/>
              </a:solidFill>
              <a:latin typeface="Georgia" charset="0"/>
            </a:endParaRPr>
          </a:p>
        </p:txBody>
      </p:sp>
      <p:sp>
        <p:nvSpPr>
          <p:cNvPr id="8"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9"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10"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6"/>
            <a:ext cx="8229600" cy="1090036"/>
          </a:xfrm>
        </p:spPr>
        <p:txBody>
          <a:bodyPr/>
          <a:lstStyle/>
          <a:p>
            <a:pPr algn="l"/>
            <a:r>
              <a:rPr lang="en-US" sz="3200" b="1" dirty="0" smtClean="0">
                <a:solidFill>
                  <a:srgbClr val="404040"/>
                </a:solidFill>
                <a:latin typeface="Helvetica Light" charset="0"/>
                <a:ea typeface="ＭＳ Ｐゴシック" charset="0"/>
                <a:cs typeface="Helvetica Light" charset="0"/>
              </a:rPr>
              <a:t>Session Goals</a:t>
            </a:r>
            <a:endParaRPr lang="en-US" sz="3200" b="1" dirty="0">
              <a:solidFill>
                <a:srgbClr val="404040"/>
              </a:solidFill>
              <a:latin typeface="Helvetica Light" charset="0"/>
              <a:ea typeface="ＭＳ Ｐゴシック" charset="0"/>
              <a:cs typeface="Helvetica Light" charset="0"/>
            </a:endParaRPr>
          </a:p>
        </p:txBody>
      </p:sp>
      <p:sp>
        <p:nvSpPr>
          <p:cNvPr id="23554" name="Content Placeholder 2"/>
          <p:cNvSpPr>
            <a:spLocks noGrp="1"/>
          </p:cNvSpPr>
          <p:nvPr>
            <p:ph idx="1"/>
          </p:nvPr>
        </p:nvSpPr>
        <p:spPr>
          <a:xfrm>
            <a:off x="457200" y="1364672"/>
            <a:ext cx="8521700" cy="4651117"/>
          </a:xfrm>
        </p:spPr>
        <p:txBody>
          <a:bodyPr/>
          <a:lstStyle/>
          <a:p>
            <a:pPr marL="203200" indent="0">
              <a:buNone/>
            </a:pPr>
            <a:endParaRPr lang="en-US" sz="2400" dirty="0">
              <a:solidFill>
                <a:srgbClr val="666666"/>
              </a:solidFill>
              <a:latin typeface="Helvetica Light" charset="0"/>
              <a:ea typeface="ＭＳ Ｐゴシック" charset="0"/>
            </a:endParaRPr>
          </a:p>
          <a:p>
            <a:r>
              <a:rPr lang="en-US" sz="2400" dirty="0" smtClean="0">
                <a:solidFill>
                  <a:srgbClr val="666666"/>
                </a:solidFill>
                <a:latin typeface="Helvetica Light" charset="0"/>
                <a:ea typeface="ＭＳ Ｐゴシック" charset="0"/>
              </a:rPr>
              <a:t> My goals for you this session:</a:t>
            </a:r>
          </a:p>
          <a:p>
            <a:pPr marL="203200" indent="0">
              <a:buNone/>
            </a:pPr>
            <a:endParaRPr lang="en-US" sz="2400" dirty="0" smtClean="0">
              <a:solidFill>
                <a:srgbClr val="666666"/>
              </a:solidFill>
              <a:latin typeface="Helvetica Light" charset="0"/>
              <a:ea typeface="ＭＳ Ｐゴシック" charset="0"/>
            </a:endParaRPr>
          </a:p>
          <a:p>
            <a:pPr lvl="1"/>
            <a:r>
              <a:rPr lang="en-US" sz="2400" dirty="0" smtClean="0">
                <a:solidFill>
                  <a:srgbClr val="666666"/>
                </a:solidFill>
                <a:latin typeface="Helvetica Light" charset="0"/>
                <a:ea typeface="ＭＳ Ｐゴシック" charset="0"/>
              </a:rPr>
              <a:t>Understand how teachers use Feedback Studio</a:t>
            </a:r>
          </a:p>
          <a:p>
            <a:pPr lvl="1"/>
            <a:r>
              <a:rPr lang="en-US" sz="2400" dirty="0" smtClean="0">
                <a:solidFill>
                  <a:srgbClr val="666666"/>
                </a:solidFill>
                <a:latin typeface="Helvetica Light" charset="0"/>
                <a:ea typeface="ＭＳ Ｐゴシック" charset="0"/>
              </a:rPr>
              <a:t>Learn best practices for application in the classroom</a:t>
            </a:r>
          </a:p>
          <a:p>
            <a:pPr lvl="1"/>
            <a:r>
              <a:rPr lang="en-US" sz="2400" dirty="0" smtClean="0">
                <a:solidFill>
                  <a:srgbClr val="666666"/>
                </a:solidFill>
                <a:latin typeface="Helvetica Light" charset="0"/>
                <a:ea typeface="ＭＳ Ｐゴシック" charset="0"/>
              </a:rPr>
              <a:t>Become familiar with interpreting Similarity Reports and the functionality of Online Grading &amp; Feedback</a:t>
            </a:r>
          </a:p>
          <a:p>
            <a:pPr marL="635000" lvl="1" indent="0">
              <a:buNone/>
            </a:pPr>
            <a:endParaRPr lang="en-US" sz="2400" dirty="0" smtClean="0">
              <a:solidFill>
                <a:srgbClr val="666666"/>
              </a:solidFill>
              <a:latin typeface="Helvetica Light" charset="0"/>
              <a:ea typeface="ＭＳ Ｐゴシック" charset="0"/>
            </a:endParaRPr>
          </a:p>
          <a:p>
            <a:pPr lvl="1">
              <a:buFont typeface="Arial" charset="0"/>
              <a:buChar char="•"/>
            </a:pPr>
            <a:r>
              <a:rPr lang="en-US" sz="2400" b="1" dirty="0" smtClean="0">
                <a:solidFill>
                  <a:srgbClr val="666666"/>
                </a:solidFill>
                <a:latin typeface="Helvetica Light" charset="0"/>
                <a:ea typeface="ＭＳ Ｐゴシック" charset="0"/>
              </a:rPr>
              <a:t>What are </a:t>
            </a:r>
            <a:r>
              <a:rPr lang="en-US" sz="2400" b="1" u="sng" dirty="0" smtClean="0">
                <a:solidFill>
                  <a:srgbClr val="666666"/>
                </a:solidFill>
                <a:latin typeface="Helvetica Light" charset="0"/>
                <a:ea typeface="ＭＳ Ｐゴシック" charset="0"/>
              </a:rPr>
              <a:t>your</a:t>
            </a:r>
            <a:r>
              <a:rPr lang="en-US" sz="2400" b="1" dirty="0" smtClean="0">
                <a:solidFill>
                  <a:srgbClr val="666666"/>
                </a:solidFill>
                <a:latin typeface="Helvetica Light" charset="0"/>
                <a:ea typeface="ＭＳ Ｐゴシック" charset="0"/>
              </a:rPr>
              <a:t> goals for this session?</a:t>
            </a:r>
          </a:p>
          <a:p>
            <a:pPr marL="203200" indent="0">
              <a:buNone/>
            </a:pPr>
            <a:endParaRPr lang="en-US" sz="2400" dirty="0">
              <a:latin typeface="Helvetica Light" charset="0"/>
              <a:ea typeface="ＭＳ Ｐゴシック" charset="0"/>
            </a:endParaRPr>
          </a:p>
        </p:txBody>
      </p:sp>
      <p:sp>
        <p:nvSpPr>
          <p:cNvPr id="23556"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3841FF-BC38-094C-A9A2-0FE5C8246A57}" type="slidenum">
              <a:rPr lang="en-US" sz="900">
                <a:solidFill>
                  <a:srgbClr val="8F8F8F"/>
                </a:solidFill>
                <a:latin typeface="Georgia" charset="0"/>
              </a:rPr>
              <a:pPr eaLnBrk="1" hangingPunct="1"/>
              <a:t>5</a:t>
            </a:fld>
            <a:endParaRPr lang="en-US" sz="900">
              <a:solidFill>
                <a:srgbClr val="8F8F8F"/>
              </a:solidFill>
              <a:latin typeface="Georgia" charset="0"/>
            </a:endParaRPr>
          </a:p>
        </p:txBody>
      </p:sp>
      <p:sp>
        <p:nvSpPr>
          <p:cNvPr id="8"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9"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10"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extLst>
      <p:ext uri="{BB962C8B-B14F-4D97-AF65-F5344CB8AC3E}">
        <p14:creationId xmlns:p14="http://schemas.microsoft.com/office/powerpoint/2010/main" val="53469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l"/>
            <a:r>
              <a:rPr lang="en-US" sz="3200" dirty="0" smtClean="0">
                <a:solidFill>
                  <a:srgbClr val="404040"/>
                </a:solidFill>
                <a:latin typeface="Helvetica Light" charset="0"/>
                <a:ea typeface="ＭＳ Ｐゴシック" charset="0"/>
                <a:cs typeface="Helvetica Light" charset="0"/>
              </a:rPr>
              <a:t>Feedback Studio </a:t>
            </a:r>
            <a:r>
              <a:rPr lang="en-US" sz="3200" dirty="0">
                <a:solidFill>
                  <a:srgbClr val="404040"/>
                </a:solidFill>
                <a:latin typeface="Helvetica Light" charset="0"/>
                <a:ea typeface="ＭＳ Ｐゴシック" charset="0"/>
                <a:cs typeface="Helvetica Light" charset="0"/>
              </a:rPr>
              <a:t>Misconceptions</a:t>
            </a:r>
          </a:p>
        </p:txBody>
      </p:sp>
      <p:sp>
        <p:nvSpPr>
          <p:cNvPr id="25603"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1F1060-8C76-C047-9640-228CD20EBF32}" type="slidenum">
              <a:rPr lang="en-US" sz="900">
                <a:solidFill>
                  <a:srgbClr val="8F8F8F"/>
                </a:solidFill>
                <a:latin typeface="Georgia" charset="0"/>
              </a:rPr>
              <a:pPr eaLnBrk="1" hangingPunct="1"/>
              <a:t>6</a:t>
            </a:fld>
            <a:endParaRPr lang="en-US" sz="900">
              <a:solidFill>
                <a:srgbClr val="8F8F8F"/>
              </a:solidFill>
              <a:latin typeface="Georgia" charset="0"/>
            </a:endParaRPr>
          </a:p>
        </p:txBody>
      </p:sp>
      <p:sp>
        <p:nvSpPr>
          <p:cNvPr id="25604" name="Content Placeholder 2"/>
          <p:cNvSpPr>
            <a:spLocks noGrp="1"/>
          </p:cNvSpPr>
          <p:nvPr>
            <p:ph idx="1"/>
          </p:nvPr>
        </p:nvSpPr>
        <p:spPr/>
        <p:txBody>
          <a:bodyPr/>
          <a:lstStyle/>
          <a:p>
            <a:r>
              <a:rPr lang="en-US" sz="2400" dirty="0" smtClean="0">
                <a:solidFill>
                  <a:srgbClr val="666666"/>
                </a:solidFill>
                <a:latin typeface="Helvetica Light" charset="0"/>
                <a:ea typeface="ＭＳ Ｐゴシック" charset="0"/>
              </a:rPr>
              <a:t> Detects plagiarism</a:t>
            </a:r>
          </a:p>
          <a:p>
            <a:pPr marL="203200" indent="0">
              <a:buNone/>
            </a:pPr>
            <a:endParaRPr lang="en-US" sz="2400" dirty="0">
              <a:solidFill>
                <a:srgbClr val="666666"/>
              </a:solidFill>
              <a:latin typeface="Helvetica Light" charset="0"/>
              <a:ea typeface="ＭＳ Ｐゴシック" charset="0"/>
            </a:endParaRPr>
          </a:p>
          <a:p>
            <a:r>
              <a:rPr lang="en-US" sz="2400" dirty="0" smtClean="0">
                <a:solidFill>
                  <a:srgbClr val="666666"/>
                </a:solidFill>
                <a:latin typeface="Helvetica Light" charset="0"/>
                <a:ea typeface="ＭＳ Ｐゴシック" charset="0"/>
              </a:rPr>
              <a:t> Matches </a:t>
            </a:r>
            <a:r>
              <a:rPr lang="en-US" sz="2400" dirty="0">
                <a:solidFill>
                  <a:srgbClr val="666666"/>
                </a:solidFill>
                <a:latin typeface="Helvetica Light" charset="0"/>
                <a:ea typeface="ＭＳ Ｐゴシック" charset="0"/>
              </a:rPr>
              <a:t>are </a:t>
            </a:r>
            <a:r>
              <a:rPr lang="en-US" sz="2400" dirty="0" smtClean="0">
                <a:solidFill>
                  <a:srgbClr val="666666"/>
                </a:solidFill>
                <a:latin typeface="Helvetica Light" charset="0"/>
                <a:ea typeface="ＭＳ Ｐゴシック" charset="0"/>
              </a:rPr>
              <a:t>coincidental</a:t>
            </a:r>
          </a:p>
          <a:p>
            <a:pPr marL="203200" indent="0">
              <a:buNone/>
            </a:pPr>
            <a:endParaRPr lang="en-US" sz="2400" dirty="0">
              <a:solidFill>
                <a:srgbClr val="666666"/>
              </a:solidFill>
              <a:latin typeface="Helvetica Light" charset="0"/>
              <a:ea typeface="ＭＳ Ｐゴシック" charset="0"/>
            </a:endParaRPr>
          </a:p>
          <a:p>
            <a:r>
              <a:rPr lang="en-US" sz="2400" dirty="0" smtClean="0">
                <a:solidFill>
                  <a:srgbClr val="666666"/>
                </a:solidFill>
                <a:latin typeface="Helvetica Light" charset="0"/>
                <a:ea typeface="ＭＳ Ｐゴシック" charset="0"/>
              </a:rPr>
              <a:t> Matches </a:t>
            </a:r>
            <a:r>
              <a:rPr lang="en-US" sz="2400" dirty="0">
                <a:solidFill>
                  <a:srgbClr val="666666"/>
                </a:solidFill>
                <a:latin typeface="Helvetica Light" charset="0"/>
                <a:ea typeface="ＭＳ Ｐゴシック" charset="0"/>
              </a:rPr>
              <a:t>identified are the </a:t>
            </a:r>
            <a:r>
              <a:rPr lang="en-US" sz="2400" u="sng" dirty="0">
                <a:solidFill>
                  <a:srgbClr val="666666"/>
                </a:solidFill>
                <a:latin typeface="Helvetica Light" charset="0"/>
                <a:ea typeface="ＭＳ Ｐゴシック" charset="0"/>
              </a:rPr>
              <a:t>exact</a:t>
            </a:r>
            <a:r>
              <a:rPr lang="en-US" sz="2400" dirty="0">
                <a:solidFill>
                  <a:srgbClr val="666666"/>
                </a:solidFill>
                <a:latin typeface="Helvetica Light" charset="0"/>
                <a:ea typeface="ＭＳ Ｐゴシック" charset="0"/>
              </a:rPr>
              <a:t> source</a:t>
            </a:r>
          </a:p>
          <a:p>
            <a:endParaRPr lang="en-US" dirty="0">
              <a:solidFill>
                <a:srgbClr val="666666"/>
              </a:solidFill>
              <a:latin typeface="Helvetica Light" charset="0"/>
              <a:ea typeface="ＭＳ Ｐゴシック" charset="0"/>
            </a:endParaRPr>
          </a:p>
          <a:p>
            <a:endParaRPr lang="en-US" dirty="0">
              <a:solidFill>
                <a:srgbClr val="666666"/>
              </a:solidFill>
              <a:latin typeface="Helvetica" charset="0"/>
              <a:ea typeface="ＭＳ Ｐゴシック" charset="0"/>
              <a:cs typeface="Helvetica" charset="0"/>
            </a:endParaRPr>
          </a:p>
          <a:p>
            <a:endParaRPr lang="en-US" dirty="0">
              <a:solidFill>
                <a:srgbClr val="666666"/>
              </a:solidFill>
              <a:latin typeface="Helvetica" charset="0"/>
              <a:ea typeface="ＭＳ Ｐゴシック" charset="0"/>
              <a:cs typeface="Helvetica" charset="0"/>
            </a:endParaRPr>
          </a:p>
          <a:p>
            <a:endParaRPr lang="en-US" dirty="0">
              <a:latin typeface="Helvetica Light" charset="0"/>
              <a:ea typeface="ＭＳ Ｐゴシック" charset="0"/>
            </a:endParaRPr>
          </a:p>
        </p:txBody>
      </p:sp>
      <p:sp>
        <p:nvSpPr>
          <p:cNvPr id="6" name="Shape 52"/>
          <p:cNvSpPr/>
          <p:nvPr/>
        </p:nvSpPr>
        <p:spPr>
          <a:xfrm>
            <a:off x="0" y="6485467"/>
            <a:ext cx="9144000" cy="372532"/>
          </a:xfrm>
          <a:prstGeom prst="rect">
            <a:avLst/>
          </a:prstGeom>
          <a:solidFill>
            <a:srgbClr val="436A8A"/>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7" name="Shape 55"/>
          <p:cNvPicPr preferRelativeResize="0"/>
          <p:nvPr/>
        </p:nvPicPr>
        <p:blipFill rotWithShape="1">
          <a:blip r:embed="rId3"/>
          <a:srcRect/>
          <a:stretch/>
        </p:blipFill>
        <p:spPr>
          <a:xfrm>
            <a:off x="102896" y="6556892"/>
            <a:ext cx="818676" cy="242024"/>
          </a:xfrm>
          <a:prstGeom prst="rect">
            <a:avLst/>
          </a:prstGeom>
          <a:noFill/>
          <a:ln>
            <a:noFill/>
          </a:ln>
        </p:spPr>
      </p:pic>
      <p:sp>
        <p:nvSpPr>
          <p:cNvPr id="8" name="Shape 57"/>
          <p:cNvSpPr txBox="1"/>
          <p:nvPr/>
        </p:nvSpPr>
        <p:spPr>
          <a:xfrm>
            <a:off x="5702300" y="6484937"/>
            <a:ext cx="3276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0" i="0" u="none" strike="noStrike" cap="none" baseline="0">
                <a:solidFill>
                  <a:schemeClr val="lt1"/>
                </a:solidFill>
                <a:latin typeface="Proxima Nova"/>
                <a:ea typeface="Proxima Nova"/>
                <a:cs typeface="Proxima Nova"/>
                <a:sym typeface="Proxima Nova"/>
              </a:rPr>
              <a:t>Training &amp; Professional Development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457200" y="2046288"/>
            <a:ext cx="8229600" cy="296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dirty="0" smtClean="0">
                <a:solidFill>
                  <a:srgbClr val="376092"/>
                </a:solidFill>
                <a:latin typeface="Helvetica Light" charset="0"/>
                <a:cs typeface="Helvetica Light" charset="0"/>
              </a:rPr>
              <a:t>SIMILARITY</a:t>
            </a:r>
            <a:endParaRPr lang="en-US" sz="7800" dirty="0">
              <a:solidFill>
                <a:srgbClr val="376092"/>
              </a:solidFill>
              <a:latin typeface="Helvetica Light" charset="0"/>
              <a:cs typeface="Helvetica Light" charset="0"/>
            </a:endParaRPr>
          </a:p>
          <a:p>
            <a:pPr algn="ctr" eaLnBrk="1" hangingPunct="1"/>
            <a:r>
              <a:rPr lang="en-US" sz="7800" dirty="0">
                <a:solidFill>
                  <a:srgbClr val="376092"/>
                </a:solidFill>
                <a:latin typeface="Helvetica Light" charset="0"/>
                <a:cs typeface="Helvetica Light" charset="0"/>
              </a:rPr>
              <a:t>CHECKING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900">
                <a:solidFill>
                  <a:srgbClr val="8F8F8F"/>
                </a:solidFill>
                <a:latin typeface="Georgia" charset="0"/>
              </a:rPr>
              <a:t>© 2012 iParadigms, LLC  All rights reserved.</a:t>
            </a:r>
          </a:p>
        </p:txBody>
      </p:sp>
      <p:sp>
        <p:nvSpPr>
          <p:cNvPr id="33794"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9FD128-1B8B-8248-9076-75B604B81751}" type="slidenum">
              <a:rPr lang="en-US" sz="900">
                <a:solidFill>
                  <a:srgbClr val="8F8F8F"/>
                </a:solidFill>
                <a:latin typeface="Georgia" charset="0"/>
              </a:rPr>
              <a:pPr eaLnBrk="1" hangingPunct="1"/>
              <a:t>8</a:t>
            </a:fld>
            <a:endParaRPr lang="en-US" sz="900">
              <a:solidFill>
                <a:srgbClr val="8F8F8F"/>
              </a:solidFill>
              <a:latin typeface="Georgia" charset="0"/>
            </a:endParaRPr>
          </a:p>
        </p:txBody>
      </p:sp>
      <p:sp>
        <p:nvSpPr>
          <p:cNvPr id="33796" name="TextBox 6"/>
          <p:cNvSpPr txBox="1">
            <a:spLocks noChangeArrowheads="1"/>
          </p:cNvSpPr>
          <p:nvPr/>
        </p:nvSpPr>
        <p:spPr bwMode="auto">
          <a:xfrm>
            <a:off x="239713" y="392113"/>
            <a:ext cx="2984500" cy="227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smtClean="0">
                <a:solidFill>
                  <a:srgbClr val="404040"/>
                </a:solidFill>
                <a:latin typeface="Helvetica Light" charset="0"/>
                <a:cs typeface="Helvetica Light" charset="0"/>
              </a:rPr>
              <a:t>SIMILARITY CHECK</a:t>
            </a:r>
            <a:endParaRPr lang="en-US" sz="2200" dirty="0">
              <a:solidFill>
                <a:srgbClr val="404040"/>
              </a:solidFill>
              <a:latin typeface="Helvetica Light" charset="0"/>
              <a:cs typeface="Helvetica Light" charset="0"/>
            </a:endParaRPr>
          </a:p>
          <a:p>
            <a:pPr eaLnBrk="1" hangingPunct="1"/>
            <a:endParaRPr lang="en-US" sz="1400" dirty="0">
              <a:solidFill>
                <a:srgbClr val="666666"/>
              </a:solidFill>
              <a:latin typeface="Helvetica Light" charset="0"/>
              <a:cs typeface="Helvetica Light" charset="0"/>
            </a:endParaRPr>
          </a:p>
          <a:p>
            <a:pPr eaLnBrk="1" hangingPunct="1">
              <a:lnSpc>
                <a:spcPts val="2200"/>
              </a:lnSpc>
              <a:spcAft>
                <a:spcPts val="1800"/>
              </a:spcAft>
            </a:pPr>
            <a:r>
              <a:rPr lang="en-US" sz="1500" dirty="0">
                <a:latin typeface="Helvetica Light" charset="0"/>
                <a:cs typeface="Helvetica Light" charset="0"/>
              </a:rPr>
              <a:t>Identifies matched content by comparing papers against:</a:t>
            </a:r>
          </a:p>
          <a:p>
            <a:pPr eaLnBrk="1" hangingPunct="1">
              <a:lnSpc>
                <a:spcPts val="1800"/>
              </a:lnSpc>
              <a:spcAft>
                <a:spcPts val="600"/>
              </a:spcAft>
              <a:buFont typeface="Arial" charset="0"/>
              <a:buChar char="•"/>
            </a:pPr>
            <a:r>
              <a:rPr lang="en-US" sz="1100" dirty="0" smtClean="0">
                <a:latin typeface="Helvetica Light" charset="0"/>
                <a:cs typeface="Helvetica Light" charset="0"/>
              </a:rPr>
              <a:t>60 </a:t>
            </a:r>
            <a:r>
              <a:rPr lang="en-US" sz="1100" dirty="0">
                <a:latin typeface="Helvetica Light" charset="0"/>
                <a:cs typeface="Helvetica Light" charset="0"/>
              </a:rPr>
              <a:t>billion current &amp; archived web pages</a:t>
            </a:r>
          </a:p>
          <a:p>
            <a:pPr eaLnBrk="1" hangingPunct="1">
              <a:lnSpc>
                <a:spcPts val="1800"/>
              </a:lnSpc>
              <a:spcAft>
                <a:spcPts val="600"/>
              </a:spcAft>
              <a:buFont typeface="Arial" charset="0"/>
              <a:buChar char="•"/>
            </a:pPr>
            <a:r>
              <a:rPr lang="en-US" sz="1100" dirty="0">
                <a:latin typeface="Helvetica Light" charset="0"/>
                <a:cs typeface="Helvetica Light" charset="0"/>
              </a:rPr>
              <a:t>6</a:t>
            </a:r>
            <a:r>
              <a:rPr lang="en-US" sz="1100" dirty="0" smtClean="0">
                <a:latin typeface="Helvetica Light" charset="0"/>
                <a:cs typeface="Helvetica Light" charset="0"/>
              </a:rPr>
              <a:t>00 </a:t>
            </a:r>
            <a:r>
              <a:rPr lang="en-US" sz="1100" dirty="0">
                <a:latin typeface="Helvetica Light" charset="0"/>
                <a:cs typeface="Helvetica Light" charset="0"/>
              </a:rPr>
              <a:t>million student papers</a:t>
            </a:r>
          </a:p>
          <a:p>
            <a:pPr eaLnBrk="1" hangingPunct="1">
              <a:lnSpc>
                <a:spcPts val="1800"/>
              </a:lnSpc>
              <a:spcAft>
                <a:spcPts val="600"/>
              </a:spcAft>
              <a:buFont typeface="Arial" charset="0"/>
              <a:buChar char="•"/>
            </a:pPr>
            <a:r>
              <a:rPr lang="en-US" sz="1100" dirty="0">
                <a:latin typeface="Helvetica Light" charset="0"/>
                <a:cs typeface="Helvetica Light" charset="0"/>
              </a:rPr>
              <a:t>130 million academic articles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9" y="392113"/>
            <a:ext cx="5910262" cy="33358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txBox="1">
            <a:spLocks/>
          </p:cNvSpPr>
          <p:nvPr/>
        </p:nvSpPr>
        <p:spPr bwMode="auto">
          <a:xfrm>
            <a:off x="457200" y="2046288"/>
            <a:ext cx="8686800" cy="3680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800" smtClean="0">
                <a:solidFill>
                  <a:srgbClr val="376092"/>
                </a:solidFill>
                <a:latin typeface="Helvetica Light" charset="0"/>
                <a:cs typeface="Helvetica Light" charset="0"/>
              </a:rPr>
              <a:t>ONLINE GRADING </a:t>
            </a:r>
            <a:endParaRPr lang="en-US" sz="7800">
              <a:solidFill>
                <a:srgbClr val="376092"/>
              </a:solidFill>
              <a:latin typeface="Helvetica Light" charset="0"/>
              <a:cs typeface="Helvetica Light" charset="0"/>
            </a:endParaRPr>
          </a:p>
          <a:p>
            <a:pPr algn="ctr" eaLnBrk="1" hangingPunct="1"/>
            <a:r>
              <a:rPr lang="en-US" sz="7800" dirty="0">
                <a:solidFill>
                  <a:srgbClr val="376092"/>
                </a:solidFill>
                <a:latin typeface="Helvetica Light" charset="0"/>
                <a:cs typeface="Helvetica Light" charset="0"/>
              </a:rPr>
              <a:t>&amp; FEEDBACK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rnitinTrain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1381</Words>
  <Application>Microsoft Macintosh PowerPoint</Application>
  <PresentationFormat>On-screen Show (4:3)</PresentationFormat>
  <Paragraphs>177</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Georgia</vt:lpstr>
      <vt:lpstr>Helvetica</vt:lpstr>
      <vt:lpstr>Helvetica Light</vt:lpstr>
      <vt:lpstr>ＭＳ Ｐゴシック</vt:lpstr>
      <vt:lpstr>Proxima Nova</vt:lpstr>
      <vt:lpstr>Arial</vt:lpstr>
      <vt:lpstr>Custom Design</vt:lpstr>
      <vt:lpstr>TurnitinTraining</vt:lpstr>
      <vt:lpstr>PowerPoint Presentation</vt:lpstr>
      <vt:lpstr>Jefferson Township High School December 14th, 2016</vt:lpstr>
      <vt:lpstr>Introduction</vt:lpstr>
      <vt:lpstr>What is Feedback Studio? </vt:lpstr>
      <vt:lpstr>Session Goals</vt:lpstr>
      <vt:lpstr>Feedback Studio Misconceptions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84</cp:revision>
  <cp:lastPrinted>2016-05-24T20:59:44Z</cp:lastPrinted>
  <dcterms:modified xsi:type="dcterms:W3CDTF">2016-12-14T19:34:14Z</dcterms:modified>
</cp:coreProperties>
</file>